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8" r:id="rId39"/>
    <p:sldId id="299" r:id="rId40"/>
    <p:sldId id="297" r:id="rId41"/>
    <p:sldId id="295" r:id="rId42"/>
    <p:sldId id="296" r:id="rId43"/>
    <p:sldId id="294" r:id="rId44"/>
    <p:sldId id="300" r:id="rId45"/>
    <p:sldId id="301" r:id="rId4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3" name="Shape 1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True Positive Rate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8" name="Shape 10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True Positive Rate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2" name="Shape 1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True Positive Rate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7" name="Shape 1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True Positive Rate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4;p4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Google Shape;26;p4"/>
          <p:cNvSpPr txBox="1"/>
          <p:nvPr/>
        </p:nvSpPr>
        <p:spPr>
          <a:xfrm>
            <a:off x="634319" y="2328530"/>
            <a:ext cx="1700200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>
              <a:lnSpc>
                <a:spcPct val="90000"/>
              </a:lnSpc>
              <a:defRPr sz="3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Agenda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379;p48"/>
          <p:cNvSpPr/>
          <p:nvPr/>
        </p:nvSpPr>
        <p:spPr>
          <a:xfrm>
            <a:off x="-5" y="0"/>
            <a:ext cx="9165002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38208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Google Shape;47;p7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Google Shape;49;p7"/>
          <p:cNvSpPr txBox="1">
            <a:spLocks noGrp="1"/>
          </p:cNvSpPr>
          <p:nvPr>
            <p:ph type="body" sz="quarter" idx="21"/>
          </p:nvPr>
        </p:nvSpPr>
        <p:spPr>
          <a:xfrm>
            <a:off x="4258224" y="1005850"/>
            <a:ext cx="3820802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6.png"/><Relationship Id="rId10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1440;p193"/>
          <p:cNvSpPr txBox="1">
            <a:spLocks noGrp="1"/>
          </p:cNvSpPr>
          <p:nvPr>
            <p:ph type="body" sz="quarter" idx="1"/>
          </p:nvPr>
        </p:nvSpPr>
        <p:spPr>
          <a:xfrm>
            <a:off x="445465" y="1504853"/>
            <a:ext cx="7537451" cy="623888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Objective</a:t>
            </a:r>
          </a:p>
        </p:txBody>
      </p:sp>
      <p:sp>
        <p:nvSpPr>
          <p:cNvPr id="590" name="TextBox 9"/>
          <p:cNvSpPr txBox="1"/>
          <p:nvPr/>
        </p:nvSpPr>
        <p:spPr>
          <a:xfrm>
            <a:off x="566626" y="1754186"/>
            <a:ext cx="8010748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High Level understanding of AI Pitfalls, &amp; how to build trust in the system.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1688;p202"/>
          <p:cNvSpPr txBox="1">
            <a:spLocks noGrp="1"/>
          </p:cNvSpPr>
          <p:nvPr>
            <p:ph type="title"/>
          </p:nvPr>
        </p:nvSpPr>
        <p:spPr>
          <a:xfrm>
            <a:off x="88899" y="137149"/>
            <a:ext cx="8582402" cy="594002"/>
          </a:xfrm>
          <a:prstGeom prst="rect">
            <a:avLst/>
          </a:prstGeom>
        </p:spPr>
        <p:txBody>
          <a:bodyPr/>
          <a:lstStyle>
            <a:lvl1pPr defTabSz="886968">
              <a:defRPr sz="2037"/>
            </a:lvl1pPr>
          </a:lstStyle>
          <a:p>
            <a:r>
              <a:t>Machine Learning Reviews Qualifications as a Range of Possibilities.</a:t>
            </a:r>
          </a:p>
        </p:txBody>
      </p:sp>
      <p:sp>
        <p:nvSpPr>
          <p:cNvPr id="796" name="Google Shape;1135;p139"/>
          <p:cNvSpPr/>
          <p:nvPr/>
        </p:nvSpPr>
        <p:spPr>
          <a:xfrm>
            <a:off x="4552949" y="1278062"/>
            <a:ext cx="4246802" cy="1"/>
          </a:xfrm>
          <a:prstGeom prst="line">
            <a:avLst/>
          </a:prstGeom>
          <a:ln>
            <a:solidFill>
              <a:srgbClr val="B4A7D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99" name="Google Shape;1136;p139"/>
          <p:cNvGrpSpPr/>
          <p:nvPr/>
        </p:nvGrpSpPr>
        <p:grpSpPr>
          <a:xfrm>
            <a:off x="8079450" y="1190268"/>
            <a:ext cx="603001" cy="175590"/>
            <a:chOff x="0" y="0"/>
            <a:chExt cx="603000" cy="175589"/>
          </a:xfrm>
        </p:grpSpPr>
        <p:sp>
          <p:nvSpPr>
            <p:cNvPr id="797" name="Rectangle"/>
            <p:cNvSpPr/>
            <p:nvPr/>
          </p:nvSpPr>
          <p:spPr>
            <a:xfrm>
              <a:off x="0" y="49844"/>
              <a:ext cx="603001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798" name="Definitely Qualified"/>
            <p:cNvSpPr txBox="1"/>
            <p:nvPr/>
          </p:nvSpPr>
          <p:spPr>
            <a:xfrm>
              <a:off x="0" y="0"/>
              <a:ext cx="603001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Qualified</a:t>
              </a:r>
            </a:p>
          </p:txBody>
        </p:sp>
      </p:grpSp>
      <p:sp>
        <p:nvSpPr>
          <p:cNvPr id="800" name="Google Shape;1137;p139"/>
          <p:cNvSpPr/>
          <p:nvPr/>
        </p:nvSpPr>
        <p:spPr>
          <a:xfrm>
            <a:off x="88900" y="1278062"/>
            <a:ext cx="4292701" cy="1"/>
          </a:xfrm>
          <a:prstGeom prst="line">
            <a:avLst/>
          </a:prstGeom>
          <a:ln>
            <a:solidFill>
              <a:srgbClr val="FF0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03" name="Google Shape;1138;p139"/>
          <p:cNvGrpSpPr/>
          <p:nvPr/>
        </p:nvGrpSpPr>
        <p:grpSpPr>
          <a:xfrm>
            <a:off x="183249" y="1190268"/>
            <a:ext cx="688201" cy="175590"/>
            <a:chOff x="0" y="0"/>
            <a:chExt cx="688199" cy="175589"/>
          </a:xfrm>
        </p:grpSpPr>
        <p:sp>
          <p:nvSpPr>
            <p:cNvPr id="801" name="Rectangle"/>
            <p:cNvSpPr/>
            <p:nvPr/>
          </p:nvSpPr>
          <p:spPr>
            <a:xfrm>
              <a:off x="0" y="49844"/>
              <a:ext cx="688200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802" name="Definitely Not Qualified"/>
            <p:cNvSpPr txBox="1"/>
            <p:nvPr/>
          </p:nvSpPr>
          <p:spPr>
            <a:xfrm>
              <a:off x="0" y="0"/>
              <a:ext cx="688200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Not Qualified</a:t>
              </a:r>
            </a:p>
          </p:txBody>
        </p:sp>
      </p:grpSp>
      <p:sp>
        <p:nvSpPr>
          <p:cNvPr id="804" name="Google Shape;1139;p139"/>
          <p:cNvSpPr txBox="1"/>
          <p:nvPr/>
        </p:nvSpPr>
        <p:spPr>
          <a:xfrm>
            <a:off x="8471324" y="161316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805" name="Google Shape;1140;p139"/>
          <p:cNvSpPr/>
          <p:nvPr/>
        </p:nvSpPr>
        <p:spPr>
          <a:xfrm>
            <a:off x="88891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Google Shape;1141;p139"/>
          <p:cNvSpPr/>
          <p:nvPr/>
        </p:nvSpPr>
        <p:spPr>
          <a:xfrm>
            <a:off x="8683880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Google Shape;1142;p139"/>
          <p:cNvSpPr txBox="1"/>
          <p:nvPr/>
        </p:nvSpPr>
        <p:spPr>
          <a:xfrm>
            <a:off x="-98452" y="1613168"/>
            <a:ext cx="511802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812" name="Google Shape;1143;p139"/>
          <p:cNvGrpSpPr/>
          <p:nvPr/>
        </p:nvGrpSpPr>
        <p:grpSpPr>
          <a:xfrm>
            <a:off x="231425" y="1535348"/>
            <a:ext cx="8445649" cy="19502"/>
            <a:chOff x="0" y="0"/>
            <a:chExt cx="8445649" cy="19500"/>
          </a:xfrm>
        </p:grpSpPr>
        <p:sp>
          <p:nvSpPr>
            <p:cNvPr id="808" name="Google Shape;1144;p139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9" name="Google Shape;1145;p139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0" name="Google Shape;1146;p139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1" name="Google Shape;1147;p139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13" name="Google Shape;1149;p139"/>
          <p:cNvSpPr/>
          <p:nvPr/>
        </p:nvSpPr>
        <p:spPr>
          <a:xfrm>
            <a:off x="4467538" y="1266861"/>
            <a:ext cx="1" cy="5565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16" name="Google Shape;1150;p139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814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815" name="Where do you place the “cutoff [green dot]?”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Where do you place the “cutoff [green dot]?”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" grpId="1" animBg="1" advAuto="0"/>
      <p:bldP spid="799" grpId="2" animBg="1" advAuto="0"/>
      <p:bldP spid="800" grpId="3" animBg="1" advAuto="0"/>
      <p:bldP spid="803" grpId="4" animBg="1" advAuto="0"/>
      <p:bldP spid="813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1694;p203"/>
          <p:cNvSpPr txBox="1">
            <a:spLocks noGrp="1"/>
          </p:cNvSpPr>
          <p:nvPr>
            <p:ph type="title"/>
          </p:nvPr>
        </p:nvSpPr>
        <p:spPr>
          <a:xfrm>
            <a:off x="88899" y="137149"/>
            <a:ext cx="8582402" cy="594002"/>
          </a:xfrm>
          <a:prstGeom prst="rect">
            <a:avLst/>
          </a:prstGeom>
        </p:spPr>
        <p:txBody>
          <a:bodyPr/>
          <a:lstStyle>
            <a:lvl1pPr defTabSz="886968">
              <a:defRPr sz="2037"/>
            </a:lvl1pPr>
          </a:lstStyle>
          <a:p>
            <a:r>
              <a:t>Machine Learning Reviews Qualifications as a Range of Possibilities.</a:t>
            </a:r>
          </a:p>
        </p:txBody>
      </p:sp>
      <p:sp>
        <p:nvSpPr>
          <p:cNvPr id="819" name="Google Shape;1156;p140"/>
          <p:cNvSpPr/>
          <p:nvPr/>
        </p:nvSpPr>
        <p:spPr>
          <a:xfrm>
            <a:off x="6972299" y="1278074"/>
            <a:ext cx="1827601" cy="1"/>
          </a:xfrm>
          <a:prstGeom prst="line">
            <a:avLst/>
          </a:prstGeom>
          <a:ln>
            <a:solidFill>
              <a:srgbClr val="B4A7D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0" name="Google Shape;1157;p140"/>
          <p:cNvSpPr/>
          <p:nvPr/>
        </p:nvSpPr>
        <p:spPr>
          <a:xfrm>
            <a:off x="88900" y="1278062"/>
            <a:ext cx="6711900" cy="1"/>
          </a:xfrm>
          <a:prstGeom prst="line">
            <a:avLst/>
          </a:prstGeom>
          <a:ln>
            <a:solidFill>
              <a:srgbClr val="FF00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1" name="Google Shape;1158;p140"/>
          <p:cNvSpPr txBox="1"/>
          <p:nvPr/>
        </p:nvSpPr>
        <p:spPr>
          <a:xfrm>
            <a:off x="8471324" y="161316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822" name="Google Shape;1159;p140"/>
          <p:cNvSpPr/>
          <p:nvPr/>
        </p:nvSpPr>
        <p:spPr>
          <a:xfrm>
            <a:off x="88891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3" name="Google Shape;1160;p140"/>
          <p:cNvSpPr/>
          <p:nvPr/>
        </p:nvSpPr>
        <p:spPr>
          <a:xfrm>
            <a:off x="8683880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28" name="Google Shape;1162;p140"/>
          <p:cNvGrpSpPr/>
          <p:nvPr/>
        </p:nvGrpSpPr>
        <p:grpSpPr>
          <a:xfrm>
            <a:off x="231425" y="1535348"/>
            <a:ext cx="8445649" cy="19502"/>
            <a:chOff x="0" y="0"/>
            <a:chExt cx="8445649" cy="19500"/>
          </a:xfrm>
        </p:grpSpPr>
        <p:sp>
          <p:nvSpPr>
            <p:cNvPr id="824" name="Google Shape;1163;p140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5" name="Google Shape;1164;p140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6" name="Google Shape;1165;p140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27" name="Google Shape;1166;p140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29" name="Google Shape;1167;p140"/>
          <p:cNvSpPr/>
          <p:nvPr/>
        </p:nvSpPr>
        <p:spPr>
          <a:xfrm>
            <a:off x="6896413" y="1268260"/>
            <a:ext cx="1" cy="5565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32" name="Google Shape;1168;p140"/>
          <p:cNvGrpSpPr/>
          <p:nvPr/>
        </p:nvGrpSpPr>
        <p:grpSpPr>
          <a:xfrm>
            <a:off x="8079450" y="1190268"/>
            <a:ext cx="603001" cy="175590"/>
            <a:chOff x="0" y="0"/>
            <a:chExt cx="603000" cy="175589"/>
          </a:xfrm>
        </p:grpSpPr>
        <p:sp>
          <p:nvSpPr>
            <p:cNvPr id="830" name="Rectangle"/>
            <p:cNvSpPr/>
            <p:nvPr/>
          </p:nvSpPr>
          <p:spPr>
            <a:xfrm>
              <a:off x="0" y="49844"/>
              <a:ext cx="603001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831" name="Definitely Qualified"/>
            <p:cNvSpPr txBox="1"/>
            <p:nvPr/>
          </p:nvSpPr>
          <p:spPr>
            <a:xfrm>
              <a:off x="0" y="0"/>
              <a:ext cx="603001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Qualified</a:t>
              </a:r>
            </a:p>
          </p:txBody>
        </p:sp>
      </p:grpSp>
      <p:grpSp>
        <p:nvGrpSpPr>
          <p:cNvPr id="835" name="Google Shape;1169;p140"/>
          <p:cNvGrpSpPr/>
          <p:nvPr/>
        </p:nvGrpSpPr>
        <p:grpSpPr>
          <a:xfrm>
            <a:off x="183249" y="1190268"/>
            <a:ext cx="688201" cy="175590"/>
            <a:chOff x="0" y="0"/>
            <a:chExt cx="688199" cy="175589"/>
          </a:xfrm>
        </p:grpSpPr>
        <p:sp>
          <p:nvSpPr>
            <p:cNvPr id="833" name="Rectangle"/>
            <p:cNvSpPr/>
            <p:nvPr/>
          </p:nvSpPr>
          <p:spPr>
            <a:xfrm>
              <a:off x="0" y="49844"/>
              <a:ext cx="688200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834" name="Definitely Not Qualified"/>
            <p:cNvSpPr txBox="1"/>
            <p:nvPr/>
          </p:nvSpPr>
          <p:spPr>
            <a:xfrm>
              <a:off x="0" y="0"/>
              <a:ext cx="688200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Not Qualified</a:t>
              </a:r>
            </a:p>
          </p:txBody>
        </p:sp>
      </p:grpSp>
      <p:grpSp>
        <p:nvGrpSpPr>
          <p:cNvPr id="838" name="Google Shape;1170;p140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836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837" name="Where do you place the “cutoff [green dot]?”  Too high &amp; you miss qualified candidates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Where do you place the “cutoff [green dot]?”  Too high &amp; you miss qualified candidates.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1" animBg="1" advAuto="0"/>
      <p:bldP spid="820" grpId="2" animBg="1" advAuto="0"/>
      <p:bldP spid="82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1732;p204"/>
          <p:cNvSpPr txBox="1">
            <a:spLocks noGrp="1"/>
          </p:cNvSpPr>
          <p:nvPr>
            <p:ph type="title"/>
          </p:nvPr>
        </p:nvSpPr>
        <p:spPr>
          <a:xfrm>
            <a:off x="88899" y="137149"/>
            <a:ext cx="8582402" cy="594002"/>
          </a:xfrm>
          <a:prstGeom prst="rect">
            <a:avLst/>
          </a:prstGeom>
        </p:spPr>
        <p:txBody>
          <a:bodyPr/>
          <a:lstStyle>
            <a:lvl1pPr defTabSz="886968">
              <a:defRPr sz="2037"/>
            </a:lvl1pPr>
          </a:lstStyle>
          <a:p>
            <a:r>
              <a:t>Machine Learning Reviews Qualifications as a Range of Possibilities.</a:t>
            </a:r>
          </a:p>
        </p:txBody>
      </p:sp>
      <p:sp>
        <p:nvSpPr>
          <p:cNvPr id="841" name="Google Shape;1175;p141"/>
          <p:cNvSpPr/>
          <p:nvPr/>
        </p:nvSpPr>
        <p:spPr>
          <a:xfrm>
            <a:off x="2002225" y="1278074"/>
            <a:ext cx="6797401" cy="1"/>
          </a:xfrm>
          <a:prstGeom prst="line">
            <a:avLst/>
          </a:prstGeom>
          <a:ln>
            <a:solidFill>
              <a:srgbClr val="B4A7D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2" name="Google Shape;1176;p141"/>
          <p:cNvSpPr/>
          <p:nvPr/>
        </p:nvSpPr>
        <p:spPr>
          <a:xfrm>
            <a:off x="88899" y="1278062"/>
            <a:ext cx="1682702" cy="1"/>
          </a:xfrm>
          <a:prstGeom prst="line">
            <a:avLst/>
          </a:prstGeom>
          <a:ln>
            <a:solidFill>
              <a:srgbClr val="FF00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3" name="Google Shape;1177;p141"/>
          <p:cNvSpPr txBox="1"/>
          <p:nvPr/>
        </p:nvSpPr>
        <p:spPr>
          <a:xfrm>
            <a:off x="8471324" y="161316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844" name="Google Shape;1178;p141"/>
          <p:cNvSpPr/>
          <p:nvPr/>
        </p:nvSpPr>
        <p:spPr>
          <a:xfrm>
            <a:off x="88891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5" name="Google Shape;1179;p141"/>
          <p:cNvSpPr/>
          <p:nvPr/>
        </p:nvSpPr>
        <p:spPr>
          <a:xfrm>
            <a:off x="8683880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46" name="Google Shape;1180;p141"/>
          <p:cNvSpPr txBox="1"/>
          <p:nvPr/>
        </p:nvSpPr>
        <p:spPr>
          <a:xfrm>
            <a:off x="-98452" y="1613168"/>
            <a:ext cx="511802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851" name="Google Shape;1181;p141"/>
          <p:cNvGrpSpPr/>
          <p:nvPr/>
        </p:nvGrpSpPr>
        <p:grpSpPr>
          <a:xfrm>
            <a:off x="231425" y="1535348"/>
            <a:ext cx="8445649" cy="19502"/>
            <a:chOff x="0" y="0"/>
            <a:chExt cx="8445649" cy="19500"/>
          </a:xfrm>
        </p:grpSpPr>
        <p:sp>
          <p:nvSpPr>
            <p:cNvPr id="847" name="Google Shape;1182;p141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8" name="Google Shape;1183;p141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9" name="Google Shape;1184;p141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50" name="Google Shape;1185;p141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52" name="Google Shape;1187;p141"/>
          <p:cNvSpPr/>
          <p:nvPr/>
        </p:nvSpPr>
        <p:spPr>
          <a:xfrm>
            <a:off x="1886262" y="1266861"/>
            <a:ext cx="1" cy="5565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55" name="Google Shape;1188;p141"/>
          <p:cNvGrpSpPr/>
          <p:nvPr/>
        </p:nvGrpSpPr>
        <p:grpSpPr>
          <a:xfrm>
            <a:off x="8079450" y="1190268"/>
            <a:ext cx="603001" cy="175590"/>
            <a:chOff x="0" y="0"/>
            <a:chExt cx="603000" cy="175589"/>
          </a:xfrm>
        </p:grpSpPr>
        <p:sp>
          <p:nvSpPr>
            <p:cNvPr id="853" name="Rectangle"/>
            <p:cNvSpPr/>
            <p:nvPr/>
          </p:nvSpPr>
          <p:spPr>
            <a:xfrm>
              <a:off x="0" y="49844"/>
              <a:ext cx="603001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854" name="Definitely Qualified"/>
            <p:cNvSpPr txBox="1"/>
            <p:nvPr/>
          </p:nvSpPr>
          <p:spPr>
            <a:xfrm>
              <a:off x="0" y="0"/>
              <a:ext cx="603001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Qualified</a:t>
              </a:r>
            </a:p>
          </p:txBody>
        </p:sp>
      </p:grpSp>
      <p:grpSp>
        <p:nvGrpSpPr>
          <p:cNvPr id="858" name="Google Shape;1189;p141"/>
          <p:cNvGrpSpPr/>
          <p:nvPr/>
        </p:nvGrpSpPr>
        <p:grpSpPr>
          <a:xfrm>
            <a:off x="183249" y="1190268"/>
            <a:ext cx="688201" cy="175590"/>
            <a:chOff x="0" y="0"/>
            <a:chExt cx="688199" cy="175589"/>
          </a:xfrm>
        </p:grpSpPr>
        <p:sp>
          <p:nvSpPr>
            <p:cNvPr id="856" name="Rectangle"/>
            <p:cNvSpPr/>
            <p:nvPr/>
          </p:nvSpPr>
          <p:spPr>
            <a:xfrm>
              <a:off x="0" y="49844"/>
              <a:ext cx="688200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857" name="Definitely Not Qualified"/>
            <p:cNvSpPr txBox="1"/>
            <p:nvPr/>
          </p:nvSpPr>
          <p:spPr>
            <a:xfrm>
              <a:off x="0" y="0"/>
              <a:ext cx="688200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Not Qualified</a:t>
              </a:r>
            </a:p>
          </p:txBody>
        </p:sp>
      </p:grpSp>
      <p:grpSp>
        <p:nvGrpSpPr>
          <p:cNvPr id="861" name="Google Shape;1190;p141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859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860" name="Where do you place the “cutoff [green line]?”  Too low &amp; you waste time interviewing unqualified candidates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Where do you place the “cutoff [green line]?”  Too low &amp; you waste time interviewing unqualified candidates.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1" animBg="1" advAuto="0"/>
      <p:bldP spid="842" grpId="2" animBg="1" advAuto="0"/>
      <p:bldP spid="852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1753;p205"/>
          <p:cNvSpPr txBox="1">
            <a:spLocks noGrp="1"/>
          </p:cNvSpPr>
          <p:nvPr>
            <p:ph type="title"/>
          </p:nvPr>
        </p:nvSpPr>
        <p:spPr>
          <a:xfrm>
            <a:off x="88899" y="137149"/>
            <a:ext cx="8582402" cy="594002"/>
          </a:xfrm>
          <a:prstGeom prst="rect">
            <a:avLst/>
          </a:prstGeom>
        </p:spPr>
        <p:txBody>
          <a:bodyPr/>
          <a:lstStyle>
            <a:lvl1pPr defTabSz="886968">
              <a:defRPr sz="2037"/>
            </a:lvl1pPr>
          </a:lstStyle>
          <a:p>
            <a:r>
              <a:t>Machine Learning Reviews Qualifications as a Range of Possibilities.</a:t>
            </a:r>
          </a:p>
        </p:txBody>
      </p:sp>
      <p:sp>
        <p:nvSpPr>
          <p:cNvPr id="864" name="Google Shape;1195;p142"/>
          <p:cNvSpPr/>
          <p:nvPr/>
        </p:nvSpPr>
        <p:spPr>
          <a:xfrm rot="10800000">
            <a:off x="4410150" y="3148725"/>
            <a:ext cx="8286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5" name="Google Shape;1196;p142"/>
          <p:cNvSpPr txBox="1"/>
          <p:nvPr/>
        </p:nvSpPr>
        <p:spPr>
          <a:xfrm>
            <a:off x="8471324" y="161316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866" name="Google Shape;1197;p142"/>
          <p:cNvSpPr/>
          <p:nvPr/>
        </p:nvSpPr>
        <p:spPr>
          <a:xfrm>
            <a:off x="88891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Google Shape;1198;p142"/>
          <p:cNvSpPr/>
          <p:nvPr/>
        </p:nvSpPr>
        <p:spPr>
          <a:xfrm>
            <a:off x="8683880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68" name="Google Shape;1199;p142"/>
          <p:cNvSpPr txBox="1"/>
          <p:nvPr/>
        </p:nvSpPr>
        <p:spPr>
          <a:xfrm>
            <a:off x="-98452" y="1613168"/>
            <a:ext cx="511802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873" name="Google Shape;1200;p142"/>
          <p:cNvGrpSpPr/>
          <p:nvPr/>
        </p:nvGrpSpPr>
        <p:grpSpPr>
          <a:xfrm>
            <a:off x="231425" y="1535348"/>
            <a:ext cx="8445649" cy="19502"/>
            <a:chOff x="0" y="0"/>
            <a:chExt cx="8445649" cy="19500"/>
          </a:xfrm>
        </p:grpSpPr>
        <p:sp>
          <p:nvSpPr>
            <p:cNvPr id="869" name="Google Shape;1201;p142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0" name="Google Shape;1202;p142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1" name="Google Shape;1203;p142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72" name="Google Shape;1204;p142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74" name="Google Shape;1205;p142"/>
          <p:cNvSpPr txBox="1"/>
          <p:nvPr/>
        </p:nvSpPr>
        <p:spPr>
          <a:xfrm>
            <a:off x="3181649" y="3775028"/>
            <a:ext cx="3285601" cy="60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Interviews offered but candidate was not qualified.</a:t>
            </a:r>
          </a:p>
        </p:txBody>
      </p:sp>
      <p:sp>
        <p:nvSpPr>
          <p:cNvPr id="875" name="Google Shape;1207;p142"/>
          <p:cNvSpPr/>
          <p:nvPr/>
        </p:nvSpPr>
        <p:spPr>
          <a:xfrm rot="16200000">
            <a:off x="2579399" y="680137"/>
            <a:ext cx="137101" cy="5029201"/>
          </a:xfrm>
          <a:prstGeom prst="rect">
            <a:avLst/>
          </a:prstGeom>
          <a:solidFill>
            <a:srgbClr val="FF0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6" name="Google Shape;1208;p142"/>
          <p:cNvSpPr/>
          <p:nvPr/>
        </p:nvSpPr>
        <p:spPr>
          <a:xfrm rot="16200000">
            <a:off x="6927974" y="1370287"/>
            <a:ext cx="137101" cy="3648902"/>
          </a:xfrm>
          <a:prstGeom prst="rect">
            <a:avLst/>
          </a:prstGeom>
          <a:solidFill>
            <a:srgbClr val="00A4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7" name="Google Shape;1209;p142"/>
          <p:cNvSpPr txBox="1"/>
          <p:nvPr/>
        </p:nvSpPr>
        <p:spPr>
          <a:xfrm>
            <a:off x="183249" y="2871618"/>
            <a:ext cx="688201" cy="17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Reality: </a:t>
            </a:r>
          </a:p>
          <a:p>
            <a:pPr algn="ctr">
              <a:defRPr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Not Qualified</a:t>
            </a:r>
          </a:p>
        </p:txBody>
      </p:sp>
      <p:sp>
        <p:nvSpPr>
          <p:cNvPr id="878" name="Google Shape;1210;p142"/>
          <p:cNvSpPr txBox="1"/>
          <p:nvPr/>
        </p:nvSpPr>
        <p:spPr>
          <a:xfrm>
            <a:off x="8196750" y="2871618"/>
            <a:ext cx="603001" cy="17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Reality: Qualified</a:t>
            </a:r>
          </a:p>
        </p:txBody>
      </p:sp>
      <p:grpSp>
        <p:nvGrpSpPr>
          <p:cNvPr id="881" name="Google Shape;1211;p142"/>
          <p:cNvGrpSpPr/>
          <p:nvPr/>
        </p:nvGrpSpPr>
        <p:grpSpPr>
          <a:xfrm>
            <a:off x="-5326" y="2504524"/>
            <a:ext cx="1263602" cy="294601"/>
            <a:chOff x="0" y="0"/>
            <a:chExt cx="1263600" cy="294599"/>
          </a:xfrm>
        </p:grpSpPr>
        <p:sp>
          <p:nvSpPr>
            <p:cNvPr id="879" name="Rectangle"/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80" name="Deterministic"/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grpSp>
        <p:nvGrpSpPr>
          <p:cNvPr id="884" name="Google Shape;1212;p142"/>
          <p:cNvGrpSpPr/>
          <p:nvPr/>
        </p:nvGrpSpPr>
        <p:grpSpPr>
          <a:xfrm>
            <a:off x="18824" y="1011000"/>
            <a:ext cx="1215302" cy="386051"/>
            <a:chOff x="0" y="0"/>
            <a:chExt cx="1215300" cy="386049"/>
          </a:xfrm>
        </p:grpSpPr>
        <p:sp>
          <p:nvSpPr>
            <p:cNvPr id="882" name="Rectangle"/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83" name="Probabilistic"/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885" name="Google Shape;1213;p142"/>
          <p:cNvSpPr/>
          <p:nvPr/>
        </p:nvSpPr>
        <p:spPr>
          <a:xfrm>
            <a:off x="4467550" y="1506850"/>
            <a:ext cx="1" cy="1722000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5" animBg="1" advAuto="0"/>
      <p:bldP spid="874" grpId="6" animBg="1" advAuto="0"/>
      <p:bldP spid="875" grpId="1" animBg="1" advAuto="0"/>
      <p:bldP spid="876" grpId="2" animBg="1" advAuto="0"/>
      <p:bldP spid="877" grpId="3" animBg="1" advAuto="0"/>
      <p:bldP spid="878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1775;p206"/>
          <p:cNvSpPr txBox="1">
            <a:spLocks noGrp="1"/>
          </p:cNvSpPr>
          <p:nvPr>
            <p:ph type="title"/>
          </p:nvPr>
        </p:nvSpPr>
        <p:spPr>
          <a:xfrm>
            <a:off x="88899" y="137149"/>
            <a:ext cx="8582402" cy="594002"/>
          </a:xfrm>
          <a:prstGeom prst="rect">
            <a:avLst/>
          </a:prstGeom>
        </p:spPr>
        <p:txBody>
          <a:bodyPr/>
          <a:lstStyle>
            <a:lvl1pPr defTabSz="886968">
              <a:defRPr sz="2037"/>
            </a:lvl1pPr>
          </a:lstStyle>
          <a:p>
            <a:r>
              <a:t>Machine Learning Reviews Qualifications as a Range of Possibilities.</a:t>
            </a:r>
          </a:p>
        </p:txBody>
      </p:sp>
      <p:sp>
        <p:nvSpPr>
          <p:cNvPr id="888" name="Google Shape;1218;p143"/>
          <p:cNvSpPr/>
          <p:nvPr/>
        </p:nvSpPr>
        <p:spPr>
          <a:xfrm>
            <a:off x="4467550" y="1506850"/>
            <a:ext cx="1" cy="1722000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9" name="Google Shape;1219;p143"/>
          <p:cNvSpPr/>
          <p:nvPr/>
        </p:nvSpPr>
        <p:spPr>
          <a:xfrm rot="10800000">
            <a:off x="3648150" y="3148725"/>
            <a:ext cx="8286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Google Shape;1220;p143"/>
          <p:cNvSpPr txBox="1"/>
          <p:nvPr/>
        </p:nvSpPr>
        <p:spPr>
          <a:xfrm>
            <a:off x="8471324" y="161316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891" name="Google Shape;1221;p143"/>
          <p:cNvSpPr/>
          <p:nvPr/>
        </p:nvSpPr>
        <p:spPr>
          <a:xfrm>
            <a:off x="88891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2" name="Google Shape;1222;p143"/>
          <p:cNvSpPr/>
          <p:nvPr/>
        </p:nvSpPr>
        <p:spPr>
          <a:xfrm>
            <a:off x="8683880" y="147656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3" name="Google Shape;1223;p143"/>
          <p:cNvSpPr txBox="1"/>
          <p:nvPr/>
        </p:nvSpPr>
        <p:spPr>
          <a:xfrm>
            <a:off x="-98452" y="1613168"/>
            <a:ext cx="511802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898" name="Google Shape;1224;p143"/>
          <p:cNvGrpSpPr/>
          <p:nvPr/>
        </p:nvGrpSpPr>
        <p:grpSpPr>
          <a:xfrm>
            <a:off x="231425" y="1535348"/>
            <a:ext cx="8445649" cy="19502"/>
            <a:chOff x="0" y="0"/>
            <a:chExt cx="8445649" cy="19500"/>
          </a:xfrm>
        </p:grpSpPr>
        <p:sp>
          <p:nvSpPr>
            <p:cNvPr id="894" name="Google Shape;1225;p143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5" name="Google Shape;1226;p143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6" name="Google Shape;1227;p143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7" name="Google Shape;1228;p143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99" name="Google Shape;1229;p143"/>
          <p:cNvSpPr txBox="1"/>
          <p:nvPr/>
        </p:nvSpPr>
        <p:spPr>
          <a:xfrm>
            <a:off x="2030701" y="3783277"/>
            <a:ext cx="4063501" cy="60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Missed opportunity to interview qualified candidates.</a:t>
            </a:r>
          </a:p>
        </p:txBody>
      </p:sp>
      <p:sp>
        <p:nvSpPr>
          <p:cNvPr id="900" name="Google Shape;1231;p143"/>
          <p:cNvSpPr/>
          <p:nvPr/>
        </p:nvSpPr>
        <p:spPr>
          <a:xfrm rot="16200000">
            <a:off x="1855499" y="1404049"/>
            <a:ext cx="137101" cy="3581401"/>
          </a:xfrm>
          <a:prstGeom prst="rect">
            <a:avLst/>
          </a:prstGeom>
          <a:solidFill>
            <a:srgbClr val="FF0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Google Shape;1232;p143"/>
          <p:cNvSpPr/>
          <p:nvPr/>
        </p:nvSpPr>
        <p:spPr>
          <a:xfrm rot="16200000">
            <a:off x="6199349" y="641599"/>
            <a:ext cx="137101" cy="5106301"/>
          </a:xfrm>
          <a:prstGeom prst="rect">
            <a:avLst/>
          </a:prstGeom>
          <a:solidFill>
            <a:srgbClr val="00A4E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2" name="Google Shape;1233;p143"/>
          <p:cNvSpPr txBox="1"/>
          <p:nvPr/>
        </p:nvSpPr>
        <p:spPr>
          <a:xfrm>
            <a:off x="183249" y="2871618"/>
            <a:ext cx="688201" cy="17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Reality: </a:t>
            </a:r>
          </a:p>
          <a:p>
            <a:pPr algn="ctr">
              <a:defRPr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Not Qualified</a:t>
            </a:r>
          </a:p>
        </p:txBody>
      </p:sp>
      <p:sp>
        <p:nvSpPr>
          <p:cNvPr id="903" name="Google Shape;1234;p143"/>
          <p:cNvSpPr txBox="1"/>
          <p:nvPr/>
        </p:nvSpPr>
        <p:spPr>
          <a:xfrm>
            <a:off x="8196750" y="2871618"/>
            <a:ext cx="603001" cy="17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Reality: Qualified</a:t>
            </a:r>
          </a:p>
        </p:txBody>
      </p:sp>
      <p:grpSp>
        <p:nvGrpSpPr>
          <p:cNvPr id="906" name="Google Shape;1235;p143"/>
          <p:cNvGrpSpPr/>
          <p:nvPr/>
        </p:nvGrpSpPr>
        <p:grpSpPr>
          <a:xfrm>
            <a:off x="-5326" y="2504524"/>
            <a:ext cx="1263602" cy="294601"/>
            <a:chOff x="0" y="0"/>
            <a:chExt cx="1263600" cy="294599"/>
          </a:xfrm>
        </p:grpSpPr>
        <p:sp>
          <p:nvSpPr>
            <p:cNvPr id="904" name="Rectangle"/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905" name="Deterministic"/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grpSp>
        <p:nvGrpSpPr>
          <p:cNvPr id="909" name="Google Shape;1236;p143"/>
          <p:cNvGrpSpPr/>
          <p:nvPr/>
        </p:nvGrpSpPr>
        <p:grpSpPr>
          <a:xfrm>
            <a:off x="18824" y="1011000"/>
            <a:ext cx="1215302" cy="386051"/>
            <a:chOff x="0" y="0"/>
            <a:chExt cx="1215300" cy="386049"/>
          </a:xfrm>
        </p:grpSpPr>
        <p:sp>
          <p:nvSpPr>
            <p:cNvPr id="907" name="Rectangle"/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908" name="Probabilistic"/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" grpId="3" animBg="1" advAuto="0"/>
      <p:bldP spid="899" grpId="4" animBg="1" advAuto="0"/>
      <p:bldP spid="900" grpId="1" animBg="1" advAuto="0"/>
      <p:bldP spid="90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59"/>
            <a:ext cx="8759147" cy="594002"/>
          </a:xfrm>
          <a:prstGeom prst="rect">
            <a:avLst/>
          </a:prstGeom>
        </p:spPr>
        <p:txBody>
          <a:bodyPr/>
          <a:lstStyle/>
          <a:p>
            <a:r>
              <a:t>Similar individuals near the cutoff get different outcomes.</a:t>
            </a:r>
          </a:p>
        </p:txBody>
      </p:sp>
      <p:sp>
        <p:nvSpPr>
          <p:cNvPr id="912" name="Google Shape;1242;p144"/>
          <p:cNvSpPr txBox="1"/>
          <p:nvPr/>
        </p:nvSpPr>
        <p:spPr>
          <a:xfrm>
            <a:off x="2228525" y="2415316"/>
            <a:ext cx="1907701" cy="30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Expected not to be qualified</a:t>
            </a:r>
          </a:p>
          <a:p>
            <a:pPr algn="ctr">
              <a:defRPr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Bachelor’s, Analyst, 24M </a:t>
            </a:r>
          </a:p>
        </p:txBody>
      </p:sp>
      <p:sp>
        <p:nvSpPr>
          <p:cNvPr id="913" name="Google Shape;1243;p144"/>
          <p:cNvSpPr txBox="1"/>
          <p:nvPr/>
        </p:nvSpPr>
        <p:spPr>
          <a:xfrm>
            <a:off x="5007800" y="2415316"/>
            <a:ext cx="1676401" cy="301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Expected to Be Qualified</a:t>
            </a:r>
          </a:p>
          <a:p>
            <a:pPr algn="ctr">
              <a:defRPr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Bachelor’s, Sr. Analyst, 20M</a:t>
            </a:r>
          </a:p>
        </p:txBody>
      </p:sp>
      <p:sp>
        <p:nvSpPr>
          <p:cNvPr id="914" name="Google Shape;1244;p144"/>
          <p:cNvSpPr/>
          <p:nvPr/>
        </p:nvSpPr>
        <p:spPr>
          <a:xfrm>
            <a:off x="4571987" y="2287635"/>
            <a:ext cx="1" cy="5565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5" name="Google Shape;1245;p144"/>
          <p:cNvSpPr/>
          <p:nvPr/>
        </p:nvSpPr>
        <p:spPr>
          <a:xfrm flipH="1">
            <a:off x="4193413" y="2567144"/>
            <a:ext cx="757201" cy="1"/>
          </a:xfrm>
          <a:prstGeom prst="line">
            <a:avLst/>
          </a:prstGeom>
          <a:ln>
            <a:solidFill>
              <a:srgbClr val="39B54A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49"/>
            <a:ext cx="9033300" cy="594002"/>
          </a:xfrm>
          <a:prstGeom prst="rect">
            <a:avLst/>
          </a:prstGeom>
        </p:spPr>
        <p:txBody>
          <a:bodyPr/>
          <a:lstStyle>
            <a:lvl1pPr defTabSz="905255">
              <a:defRPr sz="2079"/>
            </a:lvl1pPr>
          </a:lstStyle>
          <a:p>
            <a:r>
              <a:t>The model has been running in the background, let’s review outcomes.</a:t>
            </a:r>
          </a:p>
        </p:txBody>
      </p:sp>
      <p:sp>
        <p:nvSpPr>
          <p:cNvPr id="918" name="Google Shape;1251;p145"/>
          <p:cNvSpPr/>
          <p:nvPr/>
        </p:nvSpPr>
        <p:spPr>
          <a:xfrm>
            <a:off x="4467550" y="1993311"/>
            <a:ext cx="1" cy="5565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9" name="Google Shape;1252;p145"/>
          <p:cNvSpPr txBox="1"/>
          <p:nvPr/>
        </p:nvSpPr>
        <p:spPr>
          <a:xfrm>
            <a:off x="8471337" y="23396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920" name="Google Shape;1253;p145"/>
          <p:cNvSpPr/>
          <p:nvPr/>
        </p:nvSpPr>
        <p:spPr>
          <a:xfrm>
            <a:off x="88902" y="22030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1" name="Google Shape;1254;p145"/>
          <p:cNvSpPr/>
          <p:nvPr/>
        </p:nvSpPr>
        <p:spPr>
          <a:xfrm>
            <a:off x="8683893" y="22030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2" name="Google Shape;1255;p145"/>
          <p:cNvSpPr txBox="1"/>
          <p:nvPr/>
        </p:nvSpPr>
        <p:spPr>
          <a:xfrm>
            <a:off x="-98439" y="2339619"/>
            <a:ext cx="511802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927" name="Google Shape;1256;p145"/>
          <p:cNvGrpSpPr/>
          <p:nvPr/>
        </p:nvGrpSpPr>
        <p:grpSpPr>
          <a:xfrm>
            <a:off x="231438" y="2261798"/>
            <a:ext cx="8445649" cy="19502"/>
            <a:chOff x="0" y="0"/>
            <a:chExt cx="8445649" cy="19500"/>
          </a:xfrm>
        </p:grpSpPr>
        <p:sp>
          <p:nvSpPr>
            <p:cNvPr id="923" name="Google Shape;1257;p145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4" name="Google Shape;1258;p145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5" name="Google Shape;1259;p145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6" name="Google Shape;1260;p145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28" name="Google Shape;1261;p145"/>
          <p:cNvSpPr/>
          <p:nvPr/>
        </p:nvSpPr>
        <p:spPr>
          <a:xfrm>
            <a:off x="777541" y="2203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9" name="Google Shape;1262;p145"/>
          <p:cNvSpPr/>
          <p:nvPr/>
        </p:nvSpPr>
        <p:spPr>
          <a:xfrm>
            <a:off x="1336665" y="2203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0" name="Google Shape;1263;p145"/>
          <p:cNvSpPr/>
          <p:nvPr/>
        </p:nvSpPr>
        <p:spPr>
          <a:xfrm>
            <a:off x="3051166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1" name="Google Shape;1264;p145"/>
          <p:cNvSpPr/>
          <p:nvPr/>
        </p:nvSpPr>
        <p:spPr>
          <a:xfrm>
            <a:off x="2622541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2" name="Google Shape;1265;p145"/>
          <p:cNvSpPr/>
          <p:nvPr/>
        </p:nvSpPr>
        <p:spPr>
          <a:xfrm>
            <a:off x="2193916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3" name="Google Shape;1266;p145"/>
          <p:cNvSpPr/>
          <p:nvPr/>
        </p:nvSpPr>
        <p:spPr>
          <a:xfrm>
            <a:off x="433215" y="22044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4" name="Google Shape;1267;p145"/>
          <p:cNvSpPr/>
          <p:nvPr/>
        </p:nvSpPr>
        <p:spPr>
          <a:xfrm>
            <a:off x="4528841" y="2203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5" name="Google Shape;1268;p145"/>
          <p:cNvSpPr/>
          <p:nvPr/>
        </p:nvSpPr>
        <p:spPr>
          <a:xfrm>
            <a:off x="8166090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6" name="Google Shape;1269;p145"/>
          <p:cNvSpPr/>
          <p:nvPr/>
        </p:nvSpPr>
        <p:spPr>
          <a:xfrm>
            <a:off x="7527915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7" name="Google Shape;1270;p145"/>
          <p:cNvSpPr/>
          <p:nvPr/>
        </p:nvSpPr>
        <p:spPr>
          <a:xfrm>
            <a:off x="6435152" y="22044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8" name="Google Shape;1271;p145"/>
          <p:cNvSpPr/>
          <p:nvPr/>
        </p:nvSpPr>
        <p:spPr>
          <a:xfrm>
            <a:off x="5546928" y="22044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9" name="Google Shape;1272;p145"/>
          <p:cNvSpPr/>
          <p:nvPr/>
        </p:nvSpPr>
        <p:spPr>
          <a:xfrm>
            <a:off x="4299053" y="2203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0" name="Google Shape;1273;p145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941" name="Google Shape;1274;p145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942" name="Google Shape;1275;p145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sp>
        <p:nvSpPr>
          <p:cNvPr id="943" name="Google Shape;1276;p145"/>
          <p:cNvSpPr txBox="1"/>
          <p:nvPr/>
        </p:nvSpPr>
        <p:spPr>
          <a:xfrm>
            <a:off x="362925" y="878725"/>
            <a:ext cx="18309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not Qualified</a:t>
            </a:r>
          </a:p>
        </p:txBody>
      </p:sp>
      <p:grpSp>
        <p:nvGrpSpPr>
          <p:cNvPr id="946" name="Google Shape;1277;p145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944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945" name="The model correctly identified 2 candidates as qualified &amp; 6 as unqualified.  8 (2+6) / 12 = 66% accuracy…better than random!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The model correctly identified 2 candidates as qualified &amp; 6 as unqualified.  8 (2+6) / 12 = 66% accuracy…better than random!</a:t>
              </a:r>
            </a:p>
          </p:txBody>
        </p:sp>
      </p:grpSp>
      <p:grpSp>
        <p:nvGrpSpPr>
          <p:cNvPr id="949" name="Google Shape;1278;p145"/>
          <p:cNvGrpSpPr/>
          <p:nvPr/>
        </p:nvGrpSpPr>
        <p:grpSpPr>
          <a:xfrm>
            <a:off x="8079450" y="1876068"/>
            <a:ext cx="603001" cy="175590"/>
            <a:chOff x="0" y="0"/>
            <a:chExt cx="603000" cy="175589"/>
          </a:xfrm>
        </p:grpSpPr>
        <p:sp>
          <p:nvSpPr>
            <p:cNvPr id="947" name="Rectangle"/>
            <p:cNvSpPr/>
            <p:nvPr/>
          </p:nvSpPr>
          <p:spPr>
            <a:xfrm>
              <a:off x="0" y="49844"/>
              <a:ext cx="603001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48" name="Definitely Qualified"/>
            <p:cNvSpPr txBox="1"/>
            <p:nvPr/>
          </p:nvSpPr>
          <p:spPr>
            <a:xfrm>
              <a:off x="0" y="0"/>
              <a:ext cx="603001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Qualified</a:t>
              </a:r>
            </a:p>
          </p:txBody>
        </p:sp>
      </p:grpSp>
      <p:grpSp>
        <p:nvGrpSpPr>
          <p:cNvPr id="952" name="Google Shape;1279;p145"/>
          <p:cNvGrpSpPr/>
          <p:nvPr/>
        </p:nvGrpSpPr>
        <p:grpSpPr>
          <a:xfrm>
            <a:off x="183249" y="1876068"/>
            <a:ext cx="688201" cy="175590"/>
            <a:chOff x="0" y="0"/>
            <a:chExt cx="688199" cy="175589"/>
          </a:xfrm>
        </p:grpSpPr>
        <p:sp>
          <p:nvSpPr>
            <p:cNvPr id="950" name="Rectangle"/>
            <p:cNvSpPr/>
            <p:nvPr/>
          </p:nvSpPr>
          <p:spPr>
            <a:xfrm>
              <a:off x="0" y="49844"/>
              <a:ext cx="688200" cy="75901"/>
            </a:xfrm>
            <a:prstGeom prst="rect">
              <a:avLst/>
            </a:prstGeom>
            <a:solidFill>
              <a:srgbClr val="0C10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51" name="Definitely Not Qualified"/>
            <p:cNvSpPr txBox="1"/>
            <p:nvPr/>
          </p:nvSpPr>
          <p:spPr>
            <a:xfrm>
              <a:off x="0" y="0"/>
              <a:ext cx="688200" cy="175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6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Definitely Not Qualified</a:t>
              </a:r>
            </a:p>
          </p:txBody>
        </p:sp>
      </p:grpSp>
      <p:pic>
        <p:nvPicPr>
          <p:cNvPr id="953" name="Google Shape;1280;p145" descr="Google Shape;1280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50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Google Shape;1281;p145" descr="Google Shape;1281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50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Google Shape;1282;p145" descr="Google Shape;1282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50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Google Shape;1283;p145" descr="Google Shape;1283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75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Google Shape;1284;p145" descr="Google Shape;1284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14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Google Shape;1285;p145" descr="Google Shape;1285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25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Google Shape;1286;p145" descr="Google Shape;1286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75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Google Shape;1287;p145" descr="Google Shape;1287;p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" y="2437988"/>
            <a:ext cx="220310" cy="2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" grpId="1" animBg="1" advAuto="0"/>
      <p:bldP spid="954" grpId="8" animBg="1" advAuto="0"/>
      <p:bldP spid="955" grpId="2" animBg="1" advAuto="0"/>
      <p:bldP spid="956" grpId="3" animBg="1" advAuto="0"/>
      <p:bldP spid="957" grpId="4" animBg="1" advAuto="0"/>
      <p:bldP spid="958" grpId="5" animBg="1" advAuto="0"/>
      <p:bldP spid="959" grpId="6" animBg="1" advAuto="0"/>
      <p:bldP spid="960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49"/>
            <a:ext cx="8564700" cy="594002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t>Using the historical outcomes, where should we put the green line.  </a:t>
            </a:r>
            <a:r>
              <a:rPr sz="1500" b="0" i="1">
                <a:solidFill>
                  <a:srgbClr val="666666"/>
                </a:solidFill>
              </a:rPr>
              <a:t>Let’s make sure we are fair by two groups.</a:t>
            </a:r>
          </a:p>
        </p:txBody>
      </p:sp>
      <p:sp>
        <p:nvSpPr>
          <p:cNvPr id="963" name="Google Shape;1293;p146"/>
          <p:cNvSpPr/>
          <p:nvPr/>
        </p:nvSpPr>
        <p:spPr>
          <a:xfrm>
            <a:off x="4467550" y="1954675"/>
            <a:ext cx="1" cy="1726201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4" name="Google Shape;1294;p146"/>
          <p:cNvSpPr txBox="1"/>
          <p:nvPr/>
        </p:nvSpPr>
        <p:spPr>
          <a:xfrm>
            <a:off x="8471337" y="21110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965" name="Google Shape;1295;p146"/>
          <p:cNvSpPr/>
          <p:nvPr/>
        </p:nvSpPr>
        <p:spPr>
          <a:xfrm>
            <a:off x="88902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66" name="Google Shape;1296;p146"/>
          <p:cNvSpPr/>
          <p:nvPr/>
        </p:nvSpPr>
        <p:spPr>
          <a:xfrm>
            <a:off x="8683893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67" name="Google Shape;1297;p146"/>
          <p:cNvSpPr txBox="1"/>
          <p:nvPr/>
        </p:nvSpPr>
        <p:spPr>
          <a:xfrm>
            <a:off x="-98439" y="2111019"/>
            <a:ext cx="511802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972" name="Google Shape;1298;p146"/>
          <p:cNvGrpSpPr/>
          <p:nvPr/>
        </p:nvGrpSpPr>
        <p:grpSpPr>
          <a:xfrm>
            <a:off x="231438" y="2033198"/>
            <a:ext cx="8445649" cy="19502"/>
            <a:chOff x="0" y="0"/>
            <a:chExt cx="8445649" cy="19500"/>
          </a:xfrm>
        </p:grpSpPr>
        <p:sp>
          <p:nvSpPr>
            <p:cNvPr id="968" name="Google Shape;1299;p146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9" name="Google Shape;1300;p146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0" name="Google Shape;1301;p146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71" name="Google Shape;1302;p146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73" name="Google Shape;1303;p146"/>
          <p:cNvSpPr txBox="1"/>
          <p:nvPr/>
        </p:nvSpPr>
        <p:spPr>
          <a:xfrm>
            <a:off x="88900" y="15611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GroupA</a:t>
            </a:r>
          </a:p>
        </p:txBody>
      </p:sp>
      <p:sp>
        <p:nvSpPr>
          <p:cNvPr id="974" name="Google Shape;1304;p146"/>
          <p:cNvSpPr/>
          <p:nvPr/>
        </p:nvSpPr>
        <p:spPr>
          <a:xfrm>
            <a:off x="777541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5" name="Google Shape;1305;p146"/>
          <p:cNvSpPr/>
          <p:nvPr/>
        </p:nvSpPr>
        <p:spPr>
          <a:xfrm>
            <a:off x="1336665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6" name="Google Shape;1306;p146"/>
          <p:cNvSpPr/>
          <p:nvPr/>
        </p:nvSpPr>
        <p:spPr>
          <a:xfrm>
            <a:off x="2193916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7" name="Google Shape;1307;p146"/>
          <p:cNvSpPr/>
          <p:nvPr/>
        </p:nvSpPr>
        <p:spPr>
          <a:xfrm>
            <a:off x="4528841" y="19744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8" name="Google Shape;1308;p146"/>
          <p:cNvSpPr/>
          <p:nvPr/>
        </p:nvSpPr>
        <p:spPr>
          <a:xfrm>
            <a:off x="7527915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9" name="Google Shape;1309;p146"/>
          <p:cNvSpPr/>
          <p:nvPr/>
        </p:nvSpPr>
        <p:spPr>
          <a:xfrm>
            <a:off x="5546928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0" name="Google Shape;1310;p146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981" name="Google Shape;1311;p146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982" name="Google Shape;1312;p146"/>
          <p:cNvSpPr txBox="1"/>
          <p:nvPr/>
        </p:nvSpPr>
        <p:spPr>
          <a:xfrm>
            <a:off x="8471337" y="371121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983" name="Google Shape;1313;p146"/>
          <p:cNvSpPr/>
          <p:nvPr/>
        </p:nvSpPr>
        <p:spPr>
          <a:xfrm>
            <a:off x="88902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4" name="Google Shape;1314;p146"/>
          <p:cNvSpPr/>
          <p:nvPr/>
        </p:nvSpPr>
        <p:spPr>
          <a:xfrm>
            <a:off x="8683893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85" name="Google Shape;1315;p146"/>
          <p:cNvSpPr txBox="1"/>
          <p:nvPr/>
        </p:nvSpPr>
        <p:spPr>
          <a:xfrm>
            <a:off x="-98439" y="3711218"/>
            <a:ext cx="511802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0.00</a:t>
            </a:r>
          </a:p>
        </p:txBody>
      </p:sp>
      <p:grpSp>
        <p:nvGrpSpPr>
          <p:cNvPr id="990" name="Google Shape;1316;p146"/>
          <p:cNvGrpSpPr/>
          <p:nvPr/>
        </p:nvGrpSpPr>
        <p:grpSpPr>
          <a:xfrm>
            <a:off x="231438" y="3633399"/>
            <a:ext cx="8445649" cy="19501"/>
            <a:chOff x="0" y="0"/>
            <a:chExt cx="8445649" cy="19500"/>
          </a:xfrm>
        </p:grpSpPr>
        <p:sp>
          <p:nvSpPr>
            <p:cNvPr id="986" name="Google Shape;1317;p146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7" name="Google Shape;1318;p146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8" name="Google Shape;1319;p146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9" name="Google Shape;1320;p146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91" name="Google Shape;1321;p146"/>
          <p:cNvSpPr txBox="1"/>
          <p:nvPr/>
        </p:nvSpPr>
        <p:spPr>
          <a:xfrm>
            <a:off x="88900" y="31613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GroupB</a:t>
            </a:r>
          </a:p>
        </p:txBody>
      </p:sp>
      <p:sp>
        <p:nvSpPr>
          <p:cNvPr id="992" name="Google Shape;1322;p146"/>
          <p:cNvSpPr/>
          <p:nvPr/>
        </p:nvSpPr>
        <p:spPr>
          <a:xfrm>
            <a:off x="3051166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3" name="Google Shape;1323;p146"/>
          <p:cNvSpPr/>
          <p:nvPr/>
        </p:nvSpPr>
        <p:spPr>
          <a:xfrm>
            <a:off x="2622541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4" name="Google Shape;1324;p146"/>
          <p:cNvSpPr/>
          <p:nvPr/>
        </p:nvSpPr>
        <p:spPr>
          <a:xfrm>
            <a:off x="433215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5" name="Google Shape;1325;p146"/>
          <p:cNvSpPr/>
          <p:nvPr/>
        </p:nvSpPr>
        <p:spPr>
          <a:xfrm>
            <a:off x="8166090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6" name="Google Shape;1326;p146"/>
          <p:cNvSpPr/>
          <p:nvPr/>
        </p:nvSpPr>
        <p:spPr>
          <a:xfrm>
            <a:off x="6435152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7" name="Google Shape;1327;p146"/>
          <p:cNvSpPr/>
          <p:nvPr/>
        </p:nvSpPr>
        <p:spPr>
          <a:xfrm>
            <a:off x="4299053" y="35746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98" name="Google Shape;1328;p146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grpSp>
        <p:nvGrpSpPr>
          <p:cNvPr id="1001" name="Google Shape;1330;p146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999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1000" name="Group A &amp; B both have 1 qualified and 3 non-qualified candidates.  The model is fair!!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Group A &amp; B both have 1 qualified and 3 non-qualified candidates.  The model is fair!!</a:t>
              </a:r>
            </a:p>
          </p:txBody>
        </p:sp>
      </p:grpSp>
      <p:pic>
        <p:nvPicPr>
          <p:cNvPr id="1002" name="Google Shape;1331;p146" descr="Google Shape;1331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2176224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3" name="Google Shape;1332;p146" descr="Google Shape;1332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75" y="2176224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Google Shape;1333;p146" descr="Google Shape;1333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25" y="2176224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Google Shape;1334;p146" descr="Google Shape;1334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50" y="3747563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Google Shape;1335;p146" descr="Google Shape;1335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75" y="3747563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Google Shape;1336;p146" descr="Google Shape;1336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50" y="3747563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Google Shape;1337;p146" descr="Google Shape;1337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50" y="1689399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Google Shape;1338;p146" descr="Google Shape;1338;p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50" y="3243400"/>
            <a:ext cx="220310" cy="2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8" animBg="1" advAuto="0"/>
      <p:bldP spid="1003" grpId="1" animBg="1" advAuto="0"/>
      <p:bldP spid="1004" grpId="2" animBg="1" advAuto="0"/>
      <p:bldP spid="1005" grpId="3" animBg="1" advAuto="0"/>
      <p:bldP spid="1006" grpId="4" animBg="1" advAuto="0"/>
      <p:bldP spid="1007" grpId="5" animBg="1" advAuto="0"/>
      <p:bldP spid="1008" grpId="6" animBg="1" advAuto="0"/>
      <p:bldP spid="1009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49"/>
            <a:ext cx="9005100" cy="59400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Sometimes success is more important.</a:t>
            </a:r>
          </a:p>
        </p:txBody>
      </p:sp>
      <p:sp>
        <p:nvSpPr>
          <p:cNvPr id="1012" name="Google Shape;1344;p147"/>
          <p:cNvSpPr/>
          <p:nvPr/>
        </p:nvSpPr>
        <p:spPr>
          <a:xfrm flipH="1">
            <a:off x="4467250" y="1600199"/>
            <a:ext cx="1" cy="2466902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Google Shape;1345;p147"/>
          <p:cNvSpPr txBox="1"/>
          <p:nvPr/>
        </p:nvSpPr>
        <p:spPr>
          <a:xfrm>
            <a:off x="8471337" y="21110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014" name="Google Shape;1346;p147"/>
          <p:cNvSpPr/>
          <p:nvPr/>
        </p:nvSpPr>
        <p:spPr>
          <a:xfrm>
            <a:off x="88902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5" name="Google Shape;1347;p147"/>
          <p:cNvSpPr/>
          <p:nvPr/>
        </p:nvSpPr>
        <p:spPr>
          <a:xfrm>
            <a:off x="8683893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20" name="Google Shape;1349;p147"/>
          <p:cNvGrpSpPr/>
          <p:nvPr/>
        </p:nvGrpSpPr>
        <p:grpSpPr>
          <a:xfrm>
            <a:off x="231438" y="2033198"/>
            <a:ext cx="8445649" cy="19502"/>
            <a:chOff x="0" y="0"/>
            <a:chExt cx="8445649" cy="19500"/>
          </a:xfrm>
        </p:grpSpPr>
        <p:sp>
          <p:nvSpPr>
            <p:cNvPr id="1016" name="Google Shape;1350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7" name="Google Shape;1351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8" name="Google Shape;1352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9" name="Google Shape;1353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21" name="Google Shape;1354;p147"/>
          <p:cNvSpPr txBox="1"/>
          <p:nvPr/>
        </p:nvSpPr>
        <p:spPr>
          <a:xfrm>
            <a:off x="88900" y="15611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GroupA</a:t>
            </a:r>
          </a:p>
        </p:txBody>
      </p:sp>
      <p:sp>
        <p:nvSpPr>
          <p:cNvPr id="1022" name="Google Shape;1355;p147"/>
          <p:cNvSpPr/>
          <p:nvPr/>
        </p:nvSpPr>
        <p:spPr>
          <a:xfrm>
            <a:off x="777541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3" name="Google Shape;1356;p147"/>
          <p:cNvSpPr/>
          <p:nvPr/>
        </p:nvSpPr>
        <p:spPr>
          <a:xfrm>
            <a:off x="1336665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4" name="Google Shape;1357;p147"/>
          <p:cNvSpPr/>
          <p:nvPr/>
        </p:nvSpPr>
        <p:spPr>
          <a:xfrm>
            <a:off x="2193916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5" name="Google Shape;1358;p147"/>
          <p:cNvSpPr/>
          <p:nvPr/>
        </p:nvSpPr>
        <p:spPr>
          <a:xfrm>
            <a:off x="4528841" y="19744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6" name="Google Shape;1359;p147"/>
          <p:cNvSpPr/>
          <p:nvPr/>
        </p:nvSpPr>
        <p:spPr>
          <a:xfrm>
            <a:off x="7527915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7" name="Google Shape;1360;p147"/>
          <p:cNvSpPr/>
          <p:nvPr/>
        </p:nvSpPr>
        <p:spPr>
          <a:xfrm>
            <a:off x="5546928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8" name="Google Shape;1361;p147"/>
          <p:cNvSpPr txBox="1"/>
          <p:nvPr/>
        </p:nvSpPr>
        <p:spPr>
          <a:xfrm>
            <a:off x="8471337" y="371121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029" name="Google Shape;1362;p147"/>
          <p:cNvSpPr/>
          <p:nvPr/>
        </p:nvSpPr>
        <p:spPr>
          <a:xfrm>
            <a:off x="88902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0" name="Google Shape;1363;p147"/>
          <p:cNvSpPr/>
          <p:nvPr/>
        </p:nvSpPr>
        <p:spPr>
          <a:xfrm>
            <a:off x="8683893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35" name="Google Shape;1365;p147"/>
          <p:cNvGrpSpPr/>
          <p:nvPr/>
        </p:nvGrpSpPr>
        <p:grpSpPr>
          <a:xfrm>
            <a:off x="231438" y="3633399"/>
            <a:ext cx="8445649" cy="19501"/>
            <a:chOff x="0" y="0"/>
            <a:chExt cx="8445649" cy="19500"/>
          </a:xfrm>
        </p:grpSpPr>
        <p:sp>
          <p:nvSpPr>
            <p:cNvPr id="1031" name="Google Shape;1366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2" name="Google Shape;1367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3" name="Google Shape;1368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34" name="Google Shape;1369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36" name="Google Shape;1370;p147"/>
          <p:cNvSpPr txBox="1"/>
          <p:nvPr/>
        </p:nvSpPr>
        <p:spPr>
          <a:xfrm>
            <a:off x="88900" y="31613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GroupB</a:t>
            </a:r>
          </a:p>
        </p:txBody>
      </p:sp>
      <p:sp>
        <p:nvSpPr>
          <p:cNvPr id="1037" name="Google Shape;1371;p147"/>
          <p:cNvSpPr/>
          <p:nvPr/>
        </p:nvSpPr>
        <p:spPr>
          <a:xfrm>
            <a:off x="3051166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8" name="Google Shape;1372;p147"/>
          <p:cNvSpPr/>
          <p:nvPr/>
        </p:nvSpPr>
        <p:spPr>
          <a:xfrm>
            <a:off x="2622541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9" name="Google Shape;1373;p147"/>
          <p:cNvSpPr/>
          <p:nvPr/>
        </p:nvSpPr>
        <p:spPr>
          <a:xfrm>
            <a:off x="433215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0" name="Google Shape;1374;p147"/>
          <p:cNvSpPr/>
          <p:nvPr/>
        </p:nvSpPr>
        <p:spPr>
          <a:xfrm>
            <a:off x="8166090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1" name="Google Shape;1375;p147"/>
          <p:cNvSpPr/>
          <p:nvPr/>
        </p:nvSpPr>
        <p:spPr>
          <a:xfrm>
            <a:off x="6435152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2" name="Google Shape;1376;p147"/>
          <p:cNvSpPr/>
          <p:nvPr/>
        </p:nvSpPr>
        <p:spPr>
          <a:xfrm>
            <a:off x="4299053" y="3574610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45" name="Google Shape;1377;p147"/>
          <p:cNvGrpSpPr/>
          <p:nvPr/>
        </p:nvGrpSpPr>
        <p:grpSpPr>
          <a:xfrm>
            <a:off x="24" y="4369924"/>
            <a:ext cx="9144001" cy="347951"/>
            <a:chOff x="0" y="0"/>
            <a:chExt cx="9144000" cy="347949"/>
          </a:xfrm>
        </p:grpSpPr>
        <p:sp>
          <p:nvSpPr>
            <p:cNvPr id="1043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1044" name="Group A 1 of 3; Group B 1 of 2.  The model isn’t fair, Group B doesn’t have parity for success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Group A 1 of 3; Group B 1 of 2.  The model isn’t fair, Group B doesn’t have parity for success.</a:t>
              </a:r>
            </a:p>
          </p:txBody>
        </p:sp>
      </p:grpSp>
      <p:sp>
        <p:nvSpPr>
          <p:cNvPr id="1046" name="Google Shape;1378;p147"/>
          <p:cNvSpPr/>
          <p:nvPr/>
        </p:nvSpPr>
        <p:spPr>
          <a:xfrm>
            <a:off x="24" y="1930125"/>
            <a:ext cx="4467302" cy="18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7" name="Google Shape;1379;p147"/>
          <p:cNvSpPr/>
          <p:nvPr/>
        </p:nvSpPr>
        <p:spPr>
          <a:xfrm>
            <a:off x="-51" y="3553200"/>
            <a:ext cx="4467302" cy="182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48" name="Google Shape;1380;p147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049" name="Google Shape;1381;p147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050" name="Google Shape;1382;p147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sp>
        <p:nvSpPr>
          <p:cNvPr id="1051" name="Google Shape;1383;p147"/>
          <p:cNvSpPr txBox="1"/>
          <p:nvPr/>
        </p:nvSpPr>
        <p:spPr>
          <a:xfrm>
            <a:off x="362925" y="878725"/>
            <a:ext cx="18309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not Qualified</a:t>
            </a:r>
          </a:p>
        </p:txBody>
      </p:sp>
      <p:pic>
        <p:nvPicPr>
          <p:cNvPr id="2" name="Google Shape;1337;p146" descr="Google Shape;1337;p146">
            <a:extLst>
              <a:ext uri="{FF2B5EF4-FFF2-40B4-BE49-F238E27FC236}">
                <a16:creationId xmlns:a16="http://schemas.microsoft.com/office/drawing/2014/main" id="{B89F48E3-F16F-DEA2-1E33-E66F781E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250" y="1689399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7;p146" descr="Google Shape;1337;p146">
            <a:extLst>
              <a:ext uri="{FF2B5EF4-FFF2-40B4-BE49-F238E27FC236}">
                <a16:creationId xmlns:a16="http://schemas.microsoft.com/office/drawing/2014/main" id="{A2C47D90-D1F0-1072-A039-33AA2E08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57" y="3228746"/>
            <a:ext cx="220310" cy="2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49"/>
            <a:ext cx="9005100" cy="59400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Sometimes success is more important.</a:t>
            </a:r>
          </a:p>
        </p:txBody>
      </p:sp>
      <p:sp>
        <p:nvSpPr>
          <p:cNvPr id="1056" name="Google Shape;1344;p147"/>
          <p:cNvSpPr/>
          <p:nvPr/>
        </p:nvSpPr>
        <p:spPr>
          <a:xfrm flipH="1">
            <a:off x="4243515" y="1600199"/>
            <a:ext cx="1" cy="2466902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7" name="Google Shape;1345;p147"/>
          <p:cNvSpPr txBox="1"/>
          <p:nvPr/>
        </p:nvSpPr>
        <p:spPr>
          <a:xfrm>
            <a:off x="8471337" y="21110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058" name="Google Shape;1346;p147"/>
          <p:cNvSpPr/>
          <p:nvPr/>
        </p:nvSpPr>
        <p:spPr>
          <a:xfrm>
            <a:off x="88902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9" name="Google Shape;1347;p147"/>
          <p:cNvSpPr/>
          <p:nvPr/>
        </p:nvSpPr>
        <p:spPr>
          <a:xfrm>
            <a:off x="8683893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4" name="Google Shape;1349;p147"/>
          <p:cNvGrpSpPr/>
          <p:nvPr/>
        </p:nvGrpSpPr>
        <p:grpSpPr>
          <a:xfrm>
            <a:off x="231438" y="2033198"/>
            <a:ext cx="8445649" cy="19502"/>
            <a:chOff x="0" y="0"/>
            <a:chExt cx="8445649" cy="19500"/>
          </a:xfrm>
        </p:grpSpPr>
        <p:sp>
          <p:nvSpPr>
            <p:cNvPr id="1060" name="Google Shape;1350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1" name="Google Shape;1351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2" name="Google Shape;1352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63" name="Google Shape;1353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65" name="Google Shape;1354;p147"/>
          <p:cNvSpPr txBox="1"/>
          <p:nvPr/>
        </p:nvSpPr>
        <p:spPr>
          <a:xfrm>
            <a:off x="88900" y="15611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GroupA</a:t>
            </a:r>
          </a:p>
        </p:txBody>
      </p:sp>
      <p:sp>
        <p:nvSpPr>
          <p:cNvPr id="1066" name="Google Shape;1355;p147"/>
          <p:cNvSpPr/>
          <p:nvPr/>
        </p:nvSpPr>
        <p:spPr>
          <a:xfrm>
            <a:off x="777541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7" name="Google Shape;1356;p147"/>
          <p:cNvSpPr/>
          <p:nvPr/>
        </p:nvSpPr>
        <p:spPr>
          <a:xfrm>
            <a:off x="1336665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8" name="Google Shape;1357;p147"/>
          <p:cNvSpPr/>
          <p:nvPr/>
        </p:nvSpPr>
        <p:spPr>
          <a:xfrm>
            <a:off x="2193916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9" name="Google Shape;1358;p147"/>
          <p:cNvSpPr/>
          <p:nvPr/>
        </p:nvSpPr>
        <p:spPr>
          <a:xfrm>
            <a:off x="4528841" y="19744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0" name="Google Shape;1359;p147"/>
          <p:cNvSpPr/>
          <p:nvPr/>
        </p:nvSpPr>
        <p:spPr>
          <a:xfrm>
            <a:off x="7527915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1" name="Google Shape;1360;p147"/>
          <p:cNvSpPr/>
          <p:nvPr/>
        </p:nvSpPr>
        <p:spPr>
          <a:xfrm>
            <a:off x="5546928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2" name="Google Shape;1361;p147"/>
          <p:cNvSpPr txBox="1"/>
          <p:nvPr/>
        </p:nvSpPr>
        <p:spPr>
          <a:xfrm>
            <a:off x="8471337" y="371121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073" name="Google Shape;1362;p147"/>
          <p:cNvSpPr/>
          <p:nvPr/>
        </p:nvSpPr>
        <p:spPr>
          <a:xfrm>
            <a:off x="88902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4" name="Google Shape;1363;p147"/>
          <p:cNvSpPr/>
          <p:nvPr/>
        </p:nvSpPr>
        <p:spPr>
          <a:xfrm>
            <a:off x="8683893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79" name="Google Shape;1365;p147"/>
          <p:cNvGrpSpPr/>
          <p:nvPr/>
        </p:nvGrpSpPr>
        <p:grpSpPr>
          <a:xfrm>
            <a:off x="231438" y="3633399"/>
            <a:ext cx="8445649" cy="19501"/>
            <a:chOff x="0" y="0"/>
            <a:chExt cx="8445649" cy="19500"/>
          </a:xfrm>
        </p:grpSpPr>
        <p:sp>
          <p:nvSpPr>
            <p:cNvPr id="1075" name="Google Shape;1366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6" name="Google Shape;1367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7" name="Google Shape;1368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8" name="Google Shape;1369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80" name="Google Shape;1370;p147"/>
          <p:cNvSpPr txBox="1"/>
          <p:nvPr/>
        </p:nvSpPr>
        <p:spPr>
          <a:xfrm>
            <a:off x="88900" y="31613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GroupB</a:t>
            </a:r>
          </a:p>
        </p:txBody>
      </p:sp>
      <p:sp>
        <p:nvSpPr>
          <p:cNvPr id="1081" name="Google Shape;1371;p147"/>
          <p:cNvSpPr/>
          <p:nvPr/>
        </p:nvSpPr>
        <p:spPr>
          <a:xfrm>
            <a:off x="3051166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2" name="Google Shape;1372;p147"/>
          <p:cNvSpPr/>
          <p:nvPr/>
        </p:nvSpPr>
        <p:spPr>
          <a:xfrm>
            <a:off x="2622541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3" name="Google Shape;1373;p147"/>
          <p:cNvSpPr/>
          <p:nvPr/>
        </p:nvSpPr>
        <p:spPr>
          <a:xfrm>
            <a:off x="433215" y="3576011"/>
            <a:ext cx="137101" cy="137101"/>
          </a:xfrm>
          <a:prstGeom prst="ellipse">
            <a:avLst/>
          </a:prstGeom>
          <a:solidFill>
            <a:srgbClr val="434343"/>
          </a:solidFill>
          <a:ln w="19050">
            <a:solidFill>
              <a:srgbClr val="434343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4" name="Google Shape;1374;p147"/>
          <p:cNvSpPr/>
          <p:nvPr/>
        </p:nvSpPr>
        <p:spPr>
          <a:xfrm>
            <a:off x="8166090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5" name="Google Shape;1375;p147"/>
          <p:cNvSpPr/>
          <p:nvPr/>
        </p:nvSpPr>
        <p:spPr>
          <a:xfrm>
            <a:off x="6435152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6" name="Google Shape;1376;p147"/>
          <p:cNvSpPr/>
          <p:nvPr/>
        </p:nvSpPr>
        <p:spPr>
          <a:xfrm>
            <a:off x="4299053" y="35746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89" name="Google Shape;1377;p147"/>
          <p:cNvGrpSpPr/>
          <p:nvPr/>
        </p:nvGrpSpPr>
        <p:grpSpPr>
          <a:xfrm>
            <a:off x="24" y="4369924"/>
            <a:ext cx="9144001" cy="347951"/>
            <a:chOff x="0" y="0"/>
            <a:chExt cx="9144000" cy="347949"/>
          </a:xfrm>
        </p:grpSpPr>
        <p:sp>
          <p:nvSpPr>
            <p:cNvPr id="1087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1088" name="Moving the cutoff, now both groups have success class parity 1/3 chances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Moving the cutoff, now both groups have success class parity 1/3 chances.</a:t>
              </a:r>
            </a:p>
          </p:txBody>
        </p:sp>
      </p:grpSp>
      <p:sp>
        <p:nvSpPr>
          <p:cNvPr id="1090" name="Google Shape;1378;p147"/>
          <p:cNvSpPr/>
          <p:nvPr/>
        </p:nvSpPr>
        <p:spPr>
          <a:xfrm>
            <a:off x="25" y="1930125"/>
            <a:ext cx="4057283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1" name="Google Shape;1379;p147"/>
          <p:cNvSpPr/>
          <p:nvPr/>
        </p:nvSpPr>
        <p:spPr>
          <a:xfrm>
            <a:off x="-50" y="3553200"/>
            <a:ext cx="4057283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92" name="Google Shape;1380;p147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093" name="Google Shape;1381;p147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094" name="Google Shape;1382;p147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sp>
        <p:nvSpPr>
          <p:cNvPr id="1095" name="Google Shape;1383;p147"/>
          <p:cNvSpPr txBox="1"/>
          <p:nvPr/>
        </p:nvSpPr>
        <p:spPr>
          <a:xfrm>
            <a:off x="362925" y="878725"/>
            <a:ext cx="18309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not Qualified</a:t>
            </a:r>
          </a:p>
        </p:txBody>
      </p:sp>
      <p:sp>
        <p:nvSpPr>
          <p:cNvPr id="1096" name="Google Shape;1344;p147"/>
          <p:cNvSpPr/>
          <p:nvPr/>
        </p:nvSpPr>
        <p:spPr>
          <a:xfrm flipH="1">
            <a:off x="4467250" y="1600199"/>
            <a:ext cx="1" cy="2466902"/>
          </a:xfrm>
          <a:prstGeom prst="line">
            <a:avLst/>
          </a:prstGeom>
          <a:ln>
            <a:solidFill>
              <a:srgbClr val="808080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1445;p194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600"/>
              </a:spcBef>
              <a:buSzTx/>
              <a:buNone/>
              <a:defRPr sz="1575">
                <a:solidFill>
                  <a:schemeClr val="accent4"/>
                </a:solidFill>
              </a:defRPr>
            </a:pPr>
            <a:r>
              <a:rPr dirty="0"/>
              <a:t>AI Bias Concepts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dirty="0">
                <a:solidFill>
                  <a:schemeClr val="bg1">
                    <a:lumMod val="10000"/>
                    <a:lumOff val="90000"/>
                  </a:schemeClr>
                </a:solidFill>
              </a:rPr>
              <a:t>AI Bias in R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What about LLMs?  Isn’t that actual intelligence?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49"/>
            <a:ext cx="9005100" cy="59400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What about avoiding the poor outcome?</a:t>
            </a:r>
          </a:p>
        </p:txBody>
      </p:sp>
      <p:sp>
        <p:nvSpPr>
          <p:cNvPr id="1101" name="Google Shape;1345;p147"/>
          <p:cNvSpPr txBox="1"/>
          <p:nvPr/>
        </p:nvSpPr>
        <p:spPr>
          <a:xfrm>
            <a:off x="8471337" y="21110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102" name="Google Shape;1346;p147"/>
          <p:cNvSpPr/>
          <p:nvPr/>
        </p:nvSpPr>
        <p:spPr>
          <a:xfrm>
            <a:off x="88902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3" name="Google Shape;1347;p147"/>
          <p:cNvSpPr/>
          <p:nvPr/>
        </p:nvSpPr>
        <p:spPr>
          <a:xfrm>
            <a:off x="8683893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08" name="Google Shape;1349;p147"/>
          <p:cNvGrpSpPr/>
          <p:nvPr/>
        </p:nvGrpSpPr>
        <p:grpSpPr>
          <a:xfrm>
            <a:off x="231438" y="2033198"/>
            <a:ext cx="8445649" cy="19502"/>
            <a:chOff x="0" y="0"/>
            <a:chExt cx="8445649" cy="19500"/>
          </a:xfrm>
        </p:grpSpPr>
        <p:sp>
          <p:nvSpPr>
            <p:cNvPr id="1104" name="Google Shape;1350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5" name="Google Shape;1351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6" name="Google Shape;1352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7" name="Google Shape;1353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09" name="Google Shape;1354;p147"/>
          <p:cNvSpPr txBox="1"/>
          <p:nvPr/>
        </p:nvSpPr>
        <p:spPr>
          <a:xfrm>
            <a:off x="88900" y="15611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GroupA</a:t>
            </a:r>
          </a:p>
        </p:txBody>
      </p:sp>
      <p:sp>
        <p:nvSpPr>
          <p:cNvPr id="1110" name="Google Shape;1355;p147"/>
          <p:cNvSpPr/>
          <p:nvPr/>
        </p:nvSpPr>
        <p:spPr>
          <a:xfrm>
            <a:off x="777541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1" name="Google Shape;1356;p147"/>
          <p:cNvSpPr/>
          <p:nvPr/>
        </p:nvSpPr>
        <p:spPr>
          <a:xfrm>
            <a:off x="1336665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2" name="Google Shape;1357;p147"/>
          <p:cNvSpPr/>
          <p:nvPr/>
        </p:nvSpPr>
        <p:spPr>
          <a:xfrm>
            <a:off x="2193916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3" name="Google Shape;1358;p147"/>
          <p:cNvSpPr/>
          <p:nvPr/>
        </p:nvSpPr>
        <p:spPr>
          <a:xfrm>
            <a:off x="4528841" y="19744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4" name="Google Shape;1359;p147"/>
          <p:cNvSpPr/>
          <p:nvPr/>
        </p:nvSpPr>
        <p:spPr>
          <a:xfrm>
            <a:off x="7527915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5" name="Google Shape;1360;p147"/>
          <p:cNvSpPr/>
          <p:nvPr/>
        </p:nvSpPr>
        <p:spPr>
          <a:xfrm>
            <a:off x="5546928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6" name="Google Shape;1361;p147"/>
          <p:cNvSpPr txBox="1"/>
          <p:nvPr/>
        </p:nvSpPr>
        <p:spPr>
          <a:xfrm>
            <a:off x="8471337" y="371121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117" name="Google Shape;1362;p147"/>
          <p:cNvSpPr/>
          <p:nvPr/>
        </p:nvSpPr>
        <p:spPr>
          <a:xfrm>
            <a:off x="88902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8" name="Google Shape;1363;p147"/>
          <p:cNvSpPr/>
          <p:nvPr/>
        </p:nvSpPr>
        <p:spPr>
          <a:xfrm>
            <a:off x="8683893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23" name="Google Shape;1365;p147"/>
          <p:cNvGrpSpPr/>
          <p:nvPr/>
        </p:nvGrpSpPr>
        <p:grpSpPr>
          <a:xfrm>
            <a:off x="231438" y="3633399"/>
            <a:ext cx="8445649" cy="19501"/>
            <a:chOff x="0" y="0"/>
            <a:chExt cx="8445649" cy="19500"/>
          </a:xfrm>
        </p:grpSpPr>
        <p:sp>
          <p:nvSpPr>
            <p:cNvPr id="1119" name="Google Shape;1366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0" name="Google Shape;1367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1" name="Google Shape;1368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2" name="Google Shape;1369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4" name="Google Shape;1370;p147"/>
          <p:cNvSpPr txBox="1"/>
          <p:nvPr/>
        </p:nvSpPr>
        <p:spPr>
          <a:xfrm>
            <a:off x="88900" y="31613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GroupB</a:t>
            </a:r>
          </a:p>
        </p:txBody>
      </p:sp>
      <p:sp>
        <p:nvSpPr>
          <p:cNvPr id="1125" name="Google Shape;1371;p147"/>
          <p:cNvSpPr/>
          <p:nvPr/>
        </p:nvSpPr>
        <p:spPr>
          <a:xfrm>
            <a:off x="3051166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6" name="Google Shape;1372;p147"/>
          <p:cNvSpPr/>
          <p:nvPr/>
        </p:nvSpPr>
        <p:spPr>
          <a:xfrm>
            <a:off x="2622541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7" name="Google Shape;1373;p147"/>
          <p:cNvSpPr/>
          <p:nvPr/>
        </p:nvSpPr>
        <p:spPr>
          <a:xfrm>
            <a:off x="433215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28" name="Google Shape;1374;p147"/>
          <p:cNvSpPr/>
          <p:nvPr/>
        </p:nvSpPr>
        <p:spPr>
          <a:xfrm>
            <a:off x="8166090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9" name="Google Shape;1375;p147"/>
          <p:cNvSpPr/>
          <p:nvPr/>
        </p:nvSpPr>
        <p:spPr>
          <a:xfrm>
            <a:off x="6435152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0" name="Google Shape;1376;p147"/>
          <p:cNvSpPr/>
          <p:nvPr/>
        </p:nvSpPr>
        <p:spPr>
          <a:xfrm>
            <a:off x="4299053" y="35746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33" name="Google Shape;1377;p147"/>
          <p:cNvGrpSpPr/>
          <p:nvPr/>
        </p:nvGrpSpPr>
        <p:grpSpPr>
          <a:xfrm>
            <a:off x="24" y="4369924"/>
            <a:ext cx="9144001" cy="347951"/>
            <a:chOff x="0" y="0"/>
            <a:chExt cx="9144000" cy="347949"/>
          </a:xfrm>
        </p:grpSpPr>
        <p:sp>
          <p:nvSpPr>
            <p:cNvPr id="1131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1132" name="Group A 3 of 3; Group B 3 of 4.  The model isn’t fair, there is bias against group B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Group A 3 of 3; Group B 3 of 4.  The model isn’t fair, there is bias against group B.</a:t>
              </a:r>
            </a:p>
          </p:txBody>
        </p:sp>
      </p:grpSp>
      <p:sp>
        <p:nvSpPr>
          <p:cNvPr id="1134" name="Google Shape;1378;p147"/>
          <p:cNvSpPr/>
          <p:nvPr/>
        </p:nvSpPr>
        <p:spPr>
          <a:xfrm>
            <a:off x="4498349" y="1881484"/>
            <a:ext cx="4396547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5" name="Google Shape;1379;p147"/>
          <p:cNvSpPr/>
          <p:nvPr/>
        </p:nvSpPr>
        <p:spPr>
          <a:xfrm>
            <a:off x="4528842" y="3485103"/>
            <a:ext cx="4365979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6" name="Google Shape;1380;p147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37" name="Google Shape;1381;p147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38" name="Google Shape;1382;p147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sp>
        <p:nvSpPr>
          <p:cNvPr id="1139" name="Google Shape;1383;p147"/>
          <p:cNvSpPr txBox="1"/>
          <p:nvPr/>
        </p:nvSpPr>
        <p:spPr>
          <a:xfrm>
            <a:off x="362925" y="878725"/>
            <a:ext cx="18309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not Qualified</a:t>
            </a:r>
          </a:p>
        </p:txBody>
      </p:sp>
      <p:sp>
        <p:nvSpPr>
          <p:cNvPr id="1140" name="Google Shape;1344;p147"/>
          <p:cNvSpPr/>
          <p:nvPr/>
        </p:nvSpPr>
        <p:spPr>
          <a:xfrm flipH="1">
            <a:off x="4467250" y="1600199"/>
            <a:ext cx="1" cy="2466902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Google Shape;1337;p146" descr="Google Shape;1337;p146">
            <a:extLst>
              <a:ext uri="{FF2B5EF4-FFF2-40B4-BE49-F238E27FC236}">
                <a16:creationId xmlns:a16="http://schemas.microsoft.com/office/drawing/2014/main" id="{408ED157-ABAC-ADE1-F6C3-EC21AD8C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43" y="2221385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7;p146" descr="Google Shape;1337;p146">
            <a:extLst>
              <a:ext uri="{FF2B5EF4-FFF2-40B4-BE49-F238E27FC236}">
                <a16:creationId xmlns:a16="http://schemas.microsoft.com/office/drawing/2014/main" id="{9E5014E0-28EE-481F-9FD2-D1FD77F2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60" y="2221385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7;p146" descr="Google Shape;1337;p146">
            <a:extLst>
              <a:ext uri="{FF2B5EF4-FFF2-40B4-BE49-F238E27FC236}">
                <a16:creationId xmlns:a16="http://schemas.microsoft.com/office/drawing/2014/main" id="{7F4B301F-5326-2F51-4DA1-8F7F8C9B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4" y="2221385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337;p146" descr="Google Shape;1337;p146">
            <a:extLst>
              <a:ext uri="{FF2B5EF4-FFF2-40B4-BE49-F238E27FC236}">
                <a16:creationId xmlns:a16="http://schemas.microsoft.com/office/drawing/2014/main" id="{D5CF4ECB-0538-EEBF-5A7B-7113B224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32" y="3785382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337;p146" descr="Google Shape;1337;p146">
            <a:extLst>
              <a:ext uri="{FF2B5EF4-FFF2-40B4-BE49-F238E27FC236}">
                <a16:creationId xmlns:a16="http://schemas.microsoft.com/office/drawing/2014/main" id="{0E1D2D3F-2FC2-6413-0C7D-E9AAB658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04" y="3785382"/>
            <a:ext cx="220310" cy="2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1337;p146" descr="Google Shape;1337;p146">
            <a:extLst>
              <a:ext uri="{FF2B5EF4-FFF2-40B4-BE49-F238E27FC236}">
                <a16:creationId xmlns:a16="http://schemas.microsoft.com/office/drawing/2014/main" id="{A8039A6C-EE75-35A6-5098-7648EEBD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053" y="3785382"/>
            <a:ext cx="220310" cy="2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4" grpId="0" animBg="1" advAuto="0"/>
      <p:bldP spid="5" grpId="0" animBg="1" advAuto="0"/>
      <p:bldP spid="6" grpId="0" animBg="1" advAuto="0"/>
      <p:bldP spid="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49"/>
            <a:ext cx="9005100" cy="59400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What about avoiding the poor outcome?</a:t>
            </a:r>
          </a:p>
        </p:txBody>
      </p:sp>
      <p:sp>
        <p:nvSpPr>
          <p:cNvPr id="1145" name="Google Shape;1345;p147"/>
          <p:cNvSpPr txBox="1"/>
          <p:nvPr/>
        </p:nvSpPr>
        <p:spPr>
          <a:xfrm>
            <a:off x="8471337" y="2111019"/>
            <a:ext cx="562201" cy="17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146" name="Google Shape;1346;p147"/>
          <p:cNvSpPr/>
          <p:nvPr/>
        </p:nvSpPr>
        <p:spPr>
          <a:xfrm>
            <a:off x="88902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47" name="Google Shape;1347;p147"/>
          <p:cNvSpPr/>
          <p:nvPr/>
        </p:nvSpPr>
        <p:spPr>
          <a:xfrm>
            <a:off x="8683893" y="1974411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52" name="Google Shape;1349;p147"/>
          <p:cNvGrpSpPr/>
          <p:nvPr/>
        </p:nvGrpSpPr>
        <p:grpSpPr>
          <a:xfrm>
            <a:off x="231438" y="2033198"/>
            <a:ext cx="8445649" cy="19502"/>
            <a:chOff x="0" y="0"/>
            <a:chExt cx="8445649" cy="19500"/>
          </a:xfrm>
        </p:grpSpPr>
        <p:sp>
          <p:nvSpPr>
            <p:cNvPr id="1148" name="Google Shape;1350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9" name="Google Shape;1351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0" name="Google Shape;1352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1" name="Google Shape;1353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53" name="Google Shape;1354;p147"/>
          <p:cNvSpPr txBox="1"/>
          <p:nvPr/>
        </p:nvSpPr>
        <p:spPr>
          <a:xfrm>
            <a:off x="88900" y="15611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GroupA</a:t>
            </a:r>
          </a:p>
        </p:txBody>
      </p:sp>
      <p:sp>
        <p:nvSpPr>
          <p:cNvPr id="1154" name="Google Shape;1355;p147"/>
          <p:cNvSpPr/>
          <p:nvPr/>
        </p:nvSpPr>
        <p:spPr>
          <a:xfrm>
            <a:off x="777541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55" name="Google Shape;1356;p147"/>
          <p:cNvSpPr/>
          <p:nvPr/>
        </p:nvSpPr>
        <p:spPr>
          <a:xfrm>
            <a:off x="1336665" y="19744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56" name="Google Shape;1357;p147"/>
          <p:cNvSpPr/>
          <p:nvPr/>
        </p:nvSpPr>
        <p:spPr>
          <a:xfrm>
            <a:off x="2193916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57" name="Google Shape;1358;p147"/>
          <p:cNvSpPr/>
          <p:nvPr/>
        </p:nvSpPr>
        <p:spPr>
          <a:xfrm>
            <a:off x="4528841" y="19744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58" name="Google Shape;1359;p147"/>
          <p:cNvSpPr/>
          <p:nvPr/>
        </p:nvSpPr>
        <p:spPr>
          <a:xfrm>
            <a:off x="7527915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59" name="Google Shape;1360;p147"/>
          <p:cNvSpPr/>
          <p:nvPr/>
        </p:nvSpPr>
        <p:spPr>
          <a:xfrm>
            <a:off x="5546928" y="19758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0" name="Google Shape;1361;p147"/>
          <p:cNvSpPr txBox="1"/>
          <p:nvPr/>
        </p:nvSpPr>
        <p:spPr>
          <a:xfrm>
            <a:off x="8471337" y="3711218"/>
            <a:ext cx="562201" cy="17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</a:t>
            </a:r>
          </a:p>
        </p:txBody>
      </p:sp>
      <p:sp>
        <p:nvSpPr>
          <p:cNvPr id="1161" name="Google Shape;1362;p147"/>
          <p:cNvSpPr/>
          <p:nvPr/>
        </p:nvSpPr>
        <p:spPr>
          <a:xfrm>
            <a:off x="88902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FF00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2" name="Google Shape;1363;p147"/>
          <p:cNvSpPr/>
          <p:nvPr/>
        </p:nvSpPr>
        <p:spPr>
          <a:xfrm>
            <a:off x="8683893" y="3574610"/>
            <a:ext cx="137101" cy="137101"/>
          </a:xfrm>
          <a:prstGeom prst="ellipse">
            <a:avLst/>
          </a:prstGeom>
          <a:solidFill>
            <a:srgbClr val="0A0A0C"/>
          </a:solidFill>
          <a:ln w="19050">
            <a:solidFill>
              <a:srgbClr val="B4A7D6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67" name="Google Shape;1365;p147"/>
          <p:cNvGrpSpPr/>
          <p:nvPr/>
        </p:nvGrpSpPr>
        <p:grpSpPr>
          <a:xfrm>
            <a:off x="231438" y="3633399"/>
            <a:ext cx="8445649" cy="19501"/>
            <a:chOff x="0" y="0"/>
            <a:chExt cx="8445649" cy="19500"/>
          </a:xfrm>
        </p:grpSpPr>
        <p:sp>
          <p:nvSpPr>
            <p:cNvPr id="1163" name="Google Shape;1366;p147"/>
            <p:cNvSpPr/>
            <p:nvPr/>
          </p:nvSpPr>
          <p:spPr>
            <a:xfrm rot="16200000">
              <a:off x="854999" y="-854400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4" name="Google Shape;1367;p147"/>
            <p:cNvSpPr/>
            <p:nvPr/>
          </p:nvSpPr>
          <p:spPr>
            <a:xfrm rot="5400000">
              <a:off x="2853649" y="-1165200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5" name="Google Shape;1368;p147"/>
            <p:cNvSpPr/>
            <p:nvPr/>
          </p:nvSpPr>
          <p:spPr>
            <a:xfrm rot="16200000">
              <a:off x="4947648" y="-909151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6" name="Google Shape;1369;p147"/>
            <p:cNvSpPr/>
            <p:nvPr/>
          </p:nvSpPr>
          <p:spPr>
            <a:xfrm rot="16200000">
              <a:off x="7151298" y="-1275000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68" name="Google Shape;1370;p147"/>
          <p:cNvSpPr txBox="1"/>
          <p:nvPr/>
        </p:nvSpPr>
        <p:spPr>
          <a:xfrm>
            <a:off x="88900" y="3161353"/>
            <a:ext cx="1578000" cy="393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GroupB</a:t>
            </a:r>
          </a:p>
        </p:txBody>
      </p:sp>
      <p:sp>
        <p:nvSpPr>
          <p:cNvPr id="1169" name="Google Shape;1371;p147"/>
          <p:cNvSpPr/>
          <p:nvPr/>
        </p:nvSpPr>
        <p:spPr>
          <a:xfrm>
            <a:off x="3051166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0" name="Google Shape;1372;p147"/>
          <p:cNvSpPr/>
          <p:nvPr/>
        </p:nvSpPr>
        <p:spPr>
          <a:xfrm>
            <a:off x="2622541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1" name="Google Shape;1373;p147"/>
          <p:cNvSpPr/>
          <p:nvPr/>
        </p:nvSpPr>
        <p:spPr>
          <a:xfrm>
            <a:off x="433215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72" name="Google Shape;1374;p147"/>
          <p:cNvSpPr/>
          <p:nvPr/>
        </p:nvSpPr>
        <p:spPr>
          <a:xfrm>
            <a:off x="8166090" y="3576011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3" name="Google Shape;1375;p147"/>
          <p:cNvSpPr/>
          <p:nvPr/>
        </p:nvSpPr>
        <p:spPr>
          <a:xfrm>
            <a:off x="6435152" y="3576011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4" name="Google Shape;1376;p147"/>
          <p:cNvSpPr/>
          <p:nvPr/>
        </p:nvSpPr>
        <p:spPr>
          <a:xfrm>
            <a:off x="4299053" y="3574610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77" name="Google Shape;1377;p147"/>
          <p:cNvGrpSpPr/>
          <p:nvPr/>
        </p:nvGrpSpPr>
        <p:grpSpPr>
          <a:xfrm>
            <a:off x="24" y="4369924"/>
            <a:ext cx="9144001" cy="347951"/>
            <a:chOff x="0" y="0"/>
            <a:chExt cx="9144000" cy="347949"/>
          </a:xfrm>
        </p:grpSpPr>
        <p:sp>
          <p:nvSpPr>
            <p:cNvPr id="1175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1176" name="For negative class parity you have to move the cutoff the other direction!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For negative class parity you have to move the cutoff the other direction!</a:t>
              </a:r>
            </a:p>
          </p:txBody>
        </p:sp>
      </p:grpSp>
      <p:sp>
        <p:nvSpPr>
          <p:cNvPr id="1178" name="Google Shape;1378;p147"/>
          <p:cNvSpPr/>
          <p:nvPr/>
        </p:nvSpPr>
        <p:spPr>
          <a:xfrm>
            <a:off x="4952046" y="1881484"/>
            <a:ext cx="3942849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9" name="Google Shape;1379;p147"/>
          <p:cNvSpPr/>
          <p:nvPr/>
        </p:nvSpPr>
        <p:spPr>
          <a:xfrm>
            <a:off x="4932591" y="3485103"/>
            <a:ext cx="3962230" cy="2508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0" name="Google Shape;1380;p147"/>
          <p:cNvSpPr/>
          <p:nvPr/>
        </p:nvSpPr>
        <p:spPr>
          <a:xfrm>
            <a:off x="225815" y="1217510"/>
            <a:ext cx="137101" cy="137101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81" name="Google Shape;1381;p147"/>
          <p:cNvSpPr/>
          <p:nvPr/>
        </p:nvSpPr>
        <p:spPr>
          <a:xfrm>
            <a:off x="225815" y="993635"/>
            <a:ext cx="137101" cy="137101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defRPr sz="120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1182" name="Google Shape;1382;p147"/>
          <p:cNvSpPr txBox="1"/>
          <p:nvPr/>
        </p:nvSpPr>
        <p:spPr>
          <a:xfrm>
            <a:off x="362924" y="1102600"/>
            <a:ext cx="14316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Qualified</a:t>
            </a:r>
          </a:p>
        </p:txBody>
      </p:sp>
      <p:sp>
        <p:nvSpPr>
          <p:cNvPr id="1183" name="Google Shape;1383;p147"/>
          <p:cNvSpPr txBox="1"/>
          <p:nvPr/>
        </p:nvSpPr>
        <p:spPr>
          <a:xfrm>
            <a:off x="362925" y="878725"/>
            <a:ext cx="18309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ACTUAL not Qualified</a:t>
            </a:r>
          </a:p>
        </p:txBody>
      </p:sp>
      <p:sp>
        <p:nvSpPr>
          <p:cNvPr id="1184" name="Google Shape;1344;p147"/>
          <p:cNvSpPr/>
          <p:nvPr/>
        </p:nvSpPr>
        <p:spPr>
          <a:xfrm flipH="1">
            <a:off x="4467250" y="1600199"/>
            <a:ext cx="1" cy="2466902"/>
          </a:xfrm>
          <a:prstGeom prst="line">
            <a:avLst/>
          </a:prstGeom>
          <a:ln>
            <a:solidFill>
              <a:srgbClr val="808080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5" name="Google Shape;1344;p147"/>
          <p:cNvSpPr/>
          <p:nvPr/>
        </p:nvSpPr>
        <p:spPr>
          <a:xfrm flipH="1">
            <a:off x="4753355" y="1600199"/>
            <a:ext cx="1" cy="2466902"/>
          </a:xfrm>
          <a:prstGeom prst="line">
            <a:avLst/>
          </a:prstGeom>
          <a:ln>
            <a:solidFill>
              <a:srgbClr val="39B54A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2061;p214"/>
          <p:cNvSpPr txBox="1">
            <a:spLocks noGrp="1"/>
          </p:cNvSpPr>
          <p:nvPr>
            <p:ph type="body" sz="half" idx="1"/>
          </p:nvPr>
        </p:nvSpPr>
        <p:spPr>
          <a:xfrm>
            <a:off x="803857" y="1249400"/>
            <a:ext cx="7536299" cy="1316400"/>
          </a:xfrm>
          <a:prstGeom prst="rect">
            <a:avLst/>
          </a:prstGeom>
        </p:spPr>
        <p:txBody>
          <a:bodyPr/>
          <a:lstStyle>
            <a:lvl1pPr marL="0" indent="0">
              <a:defRPr sz="3200"/>
            </a:lvl1pPr>
          </a:lstStyle>
          <a:p>
            <a:r>
              <a:t>Fairness is complicated.</a:t>
            </a:r>
          </a:p>
        </p:txBody>
      </p:sp>
      <p:sp>
        <p:nvSpPr>
          <p:cNvPr id="1190" name="Google Shape;2062;p214"/>
          <p:cNvSpPr txBox="1"/>
          <p:nvPr/>
        </p:nvSpPr>
        <p:spPr>
          <a:xfrm>
            <a:off x="838150" y="3388521"/>
            <a:ext cx="7467699" cy="6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normAutofit/>
          </a:bodyPr>
          <a:lstStyle>
            <a:lvl1pPr defTabSz="704087">
              <a:lnSpc>
                <a:spcPct val="90000"/>
              </a:lnSpc>
              <a:spcBef>
                <a:spcPts val="600"/>
              </a:spcBef>
              <a:defRPr sz="12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1445;p194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600"/>
              </a:spcBef>
              <a:buSzTx/>
              <a:buNone/>
              <a:defRPr sz="1575">
                <a:solidFill>
                  <a:schemeClr val="accent4"/>
                </a:solidFill>
              </a:defRPr>
            </a:pPr>
            <a:r>
              <a:rPr dirty="0">
                <a:solidFill>
                  <a:schemeClr val="bg1">
                    <a:lumMod val="10000"/>
                    <a:lumOff val="90000"/>
                  </a:schemeClr>
                </a:solidFill>
              </a:rPr>
              <a:t>AI Bias Concepts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dirty="0">
                <a:solidFill>
                  <a:schemeClr val="accent4"/>
                </a:solidFill>
              </a:rPr>
              <a:t>AI Bias in R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What about LLMs?  Isn’t that actual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967564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1445;p194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600"/>
              </a:spcBef>
              <a:buSzTx/>
              <a:buNone/>
              <a:defRPr sz="1575">
                <a:solidFill>
                  <a:schemeClr val="accent4"/>
                </a:solidFill>
              </a:defRPr>
            </a:pPr>
            <a:r>
              <a:rPr dirty="0">
                <a:solidFill>
                  <a:schemeClr val="bg1">
                    <a:lumMod val="10000"/>
                    <a:lumOff val="90000"/>
                  </a:schemeClr>
                </a:solidFill>
              </a:rPr>
              <a:t>AI Bias Concepts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dirty="0">
                <a:solidFill>
                  <a:schemeClr val="bg1">
                    <a:lumMod val="10000"/>
                    <a:lumOff val="90000"/>
                  </a:schemeClr>
                </a:solidFill>
              </a:rPr>
              <a:t>AI Bias in R</a:t>
            </a:r>
          </a:p>
          <a:p>
            <a:pPr marL="0" indent="0" defTabSz="685800">
              <a:spcBef>
                <a:spcPts val="600"/>
              </a:spcBef>
              <a:buSzTx/>
              <a:buNone/>
              <a:defRPr sz="1575"/>
            </a:pPr>
            <a:r>
              <a:rPr lang="en-US" dirty="0">
                <a:solidFill>
                  <a:schemeClr val="accent4"/>
                </a:solidFill>
              </a:rPr>
              <a:t>What about LLMs?  Isn’t that actual intelligence?</a:t>
            </a:r>
            <a:endParaRPr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225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53AB-C6EF-B635-6E84-FAB97396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4DFEC-85E5-5DB8-B1E7-0B2204C7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07" b="14539"/>
          <a:stretch/>
        </p:blipFill>
        <p:spPr>
          <a:xfrm>
            <a:off x="225824" y="964913"/>
            <a:ext cx="3326027" cy="3013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0FCCB-D66B-AB85-F079-1E5CEBAD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59" y="706989"/>
            <a:ext cx="4114800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FBE6A-8716-10DE-3909-3C8E4D10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136" y="1644650"/>
            <a:ext cx="4216400" cy="2463800"/>
          </a:xfrm>
          <a:prstGeom prst="rect">
            <a:avLst/>
          </a:prstGeom>
        </p:spPr>
      </p:pic>
      <p:pic>
        <p:nvPicPr>
          <p:cNvPr id="1028" name="Picture 4" descr="OpenAI introduces the next evolution of ChatGPT: GPT-4">
            <a:extLst>
              <a:ext uri="{FF2B5EF4-FFF2-40B4-BE49-F238E27FC236}">
                <a16:creationId xmlns:a16="http://schemas.microsoft.com/office/drawing/2014/main" id="{54213347-68F9-44EF-7E42-669AC3827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36" y="1260389"/>
            <a:ext cx="682894" cy="38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CB3EE-7E8B-B310-9FBE-44FE97F6E675}"/>
              </a:ext>
            </a:extLst>
          </p:cNvPr>
          <p:cNvSpPr txBox="1"/>
          <p:nvPr/>
        </p:nvSpPr>
        <p:spPr>
          <a:xfrm>
            <a:off x="4616805" y="1303952"/>
            <a:ext cx="332602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Generated Bio…</a:t>
            </a: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not always correct! </a:t>
            </a:r>
          </a:p>
        </p:txBody>
      </p:sp>
    </p:spTree>
    <p:extLst>
      <p:ext uri="{BB962C8B-B14F-4D97-AF65-F5344CB8AC3E}">
        <p14:creationId xmlns:p14="http://schemas.microsoft.com/office/powerpoint/2010/main" val="21654410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the hype train, LLMs have limitations.</a:t>
            </a: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at simple tasks.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EAA4D-2F93-43A7-1436-977FFD95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36" y="1342767"/>
            <a:ext cx="4873974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59"/>
            <a:ext cx="7689599" cy="594002"/>
          </a:xfrm>
          <a:prstGeom prst="rect">
            <a:avLst/>
          </a:prstGeom>
        </p:spPr>
        <p:txBody>
          <a:bodyPr/>
          <a:lstStyle/>
          <a:p>
            <a:r>
              <a:t>Delivering value with AI takes five steps.</a:t>
            </a:r>
          </a:p>
        </p:txBody>
      </p:sp>
      <p:sp>
        <p:nvSpPr>
          <p:cNvPr id="595" name="Google Shape;1451;p195"/>
          <p:cNvSpPr/>
          <p:nvPr/>
        </p:nvSpPr>
        <p:spPr>
          <a:xfrm>
            <a:off x="7645324" y="1634050"/>
            <a:ext cx="911701" cy="7176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98" name="Google Shape;1452;p195"/>
          <p:cNvGrpSpPr/>
          <p:nvPr/>
        </p:nvGrpSpPr>
        <p:grpSpPr>
          <a:xfrm>
            <a:off x="7409688" y="1250357"/>
            <a:ext cx="1383001" cy="1240659"/>
            <a:chOff x="0" y="0"/>
            <a:chExt cx="1382999" cy="1240658"/>
          </a:xfrm>
        </p:grpSpPr>
        <p:pic>
          <p:nvPicPr>
            <p:cNvPr id="596" name="Google Shape;1453;p195" descr="Google Shape;1453;p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7" name="Google Shape;1454;p195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Continuous Monitoring</a:t>
              </a:r>
            </a:p>
          </p:txBody>
        </p:sp>
      </p:grpSp>
      <p:sp>
        <p:nvSpPr>
          <p:cNvPr id="599" name="Google Shape;1455;p195"/>
          <p:cNvSpPr/>
          <p:nvPr/>
        </p:nvSpPr>
        <p:spPr>
          <a:xfrm>
            <a:off x="554525" y="1726750"/>
            <a:ext cx="640801" cy="6408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0" name="Google Shape;1456;p195"/>
          <p:cNvSpPr/>
          <p:nvPr/>
        </p:nvSpPr>
        <p:spPr>
          <a:xfrm>
            <a:off x="4399858" y="2310525"/>
            <a:ext cx="176401" cy="1764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03" name="Google Shape;1457;p195"/>
          <p:cNvGrpSpPr/>
          <p:nvPr/>
        </p:nvGrpSpPr>
        <p:grpSpPr>
          <a:xfrm>
            <a:off x="3796555" y="1250357"/>
            <a:ext cx="1383001" cy="1232709"/>
            <a:chOff x="0" y="0"/>
            <a:chExt cx="1382999" cy="1232708"/>
          </a:xfrm>
        </p:grpSpPr>
        <p:pic>
          <p:nvPicPr>
            <p:cNvPr id="601" name="Google Shape;1458;p195" descr="Google Shape;1458;p1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90" y="341783"/>
              <a:ext cx="890819" cy="890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Google Shape;1459;p195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Build &amp; Validate a Model</a:t>
              </a:r>
            </a:p>
          </p:txBody>
        </p:sp>
      </p:grpSp>
      <p:grpSp>
        <p:nvGrpSpPr>
          <p:cNvPr id="606" name="Google Shape;1460;p195"/>
          <p:cNvGrpSpPr/>
          <p:nvPr/>
        </p:nvGrpSpPr>
        <p:grpSpPr>
          <a:xfrm>
            <a:off x="183425" y="1250357"/>
            <a:ext cx="1383000" cy="1187060"/>
            <a:chOff x="0" y="0"/>
            <a:chExt cx="1382999" cy="1187058"/>
          </a:xfrm>
        </p:grpSpPr>
        <p:pic>
          <p:nvPicPr>
            <p:cNvPr id="604" name="Google Shape;1461;p195" descr="Google Shape;1461;p1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99" y="387432"/>
              <a:ext cx="799627" cy="7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5" name="Google Shape;1462;p195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Strategy</a:t>
              </a:r>
            </a:p>
          </p:txBody>
        </p:sp>
      </p:grpSp>
      <p:sp>
        <p:nvSpPr>
          <p:cNvPr id="607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10" name="Google Shape;1464;p195"/>
          <p:cNvGrpSpPr/>
          <p:nvPr/>
        </p:nvGrpSpPr>
        <p:grpSpPr>
          <a:xfrm>
            <a:off x="1989990" y="1250357"/>
            <a:ext cx="1383001" cy="1240659"/>
            <a:chOff x="0" y="0"/>
            <a:chExt cx="1382999" cy="1240658"/>
          </a:xfrm>
        </p:grpSpPr>
        <p:pic>
          <p:nvPicPr>
            <p:cNvPr id="608" name="Google Shape;1465;p195" descr="Google Shape;1465;p1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Google Shape;1466;p195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Collect Data</a:t>
              </a:r>
            </a:p>
          </p:txBody>
        </p:sp>
      </p:grpSp>
      <p:sp>
        <p:nvSpPr>
          <p:cNvPr id="611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14" name="Google Shape;1468;p195"/>
          <p:cNvGrpSpPr/>
          <p:nvPr/>
        </p:nvGrpSpPr>
        <p:grpSpPr>
          <a:xfrm>
            <a:off x="5603121" y="1250358"/>
            <a:ext cx="1383001" cy="1248609"/>
            <a:chOff x="0" y="0"/>
            <a:chExt cx="1382999" cy="1248608"/>
          </a:xfrm>
        </p:grpSpPr>
        <p:pic>
          <p:nvPicPr>
            <p:cNvPr id="612" name="Google Shape;1469;p195" descr="Google Shape;1469;p1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087" y="325882"/>
              <a:ext cx="906825" cy="922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Google Shape;1470;p195"/>
            <p:cNvSpPr txBox="1"/>
            <p:nvPr/>
          </p:nvSpPr>
          <p:spPr>
            <a:xfrm>
              <a:off x="0" y="0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Deploy the Technology</a:t>
              </a:r>
            </a:p>
          </p:txBody>
        </p:sp>
      </p:grpSp>
      <p:sp>
        <p:nvSpPr>
          <p:cNvPr id="615" name="Google Shape;1471;p195"/>
          <p:cNvSpPr/>
          <p:nvPr/>
        </p:nvSpPr>
        <p:spPr>
          <a:xfrm>
            <a:off x="346025" y="3488175"/>
            <a:ext cx="1057801" cy="1"/>
          </a:xfrm>
          <a:prstGeom prst="line">
            <a:avLst/>
          </a:prstGeom>
          <a:ln>
            <a:solidFill>
              <a:srgbClr val="F2F0E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6" name="Google Shape;1472;p195"/>
          <p:cNvSpPr/>
          <p:nvPr/>
        </p:nvSpPr>
        <p:spPr>
          <a:xfrm>
            <a:off x="2152600" y="3488175"/>
            <a:ext cx="1057801" cy="1"/>
          </a:xfrm>
          <a:prstGeom prst="line">
            <a:avLst/>
          </a:prstGeom>
          <a:ln>
            <a:solidFill>
              <a:srgbClr val="F2F0E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7" name="Google Shape;1473;p195"/>
          <p:cNvSpPr/>
          <p:nvPr/>
        </p:nvSpPr>
        <p:spPr>
          <a:xfrm>
            <a:off x="3959149" y="3488175"/>
            <a:ext cx="1057801" cy="1"/>
          </a:xfrm>
          <a:prstGeom prst="line">
            <a:avLst/>
          </a:prstGeom>
          <a:ln>
            <a:solidFill>
              <a:srgbClr val="F2F0E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Google Shape;1474;p195"/>
          <p:cNvSpPr/>
          <p:nvPr/>
        </p:nvSpPr>
        <p:spPr>
          <a:xfrm>
            <a:off x="5765724" y="3488175"/>
            <a:ext cx="1057801" cy="1"/>
          </a:xfrm>
          <a:prstGeom prst="line">
            <a:avLst/>
          </a:prstGeom>
          <a:ln>
            <a:solidFill>
              <a:srgbClr val="F2F0E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9" name="Google Shape;1475;p195"/>
          <p:cNvSpPr/>
          <p:nvPr/>
        </p:nvSpPr>
        <p:spPr>
          <a:xfrm>
            <a:off x="7572288" y="3488175"/>
            <a:ext cx="1057801" cy="1"/>
          </a:xfrm>
          <a:prstGeom prst="line">
            <a:avLst/>
          </a:prstGeom>
          <a:ln>
            <a:solidFill>
              <a:srgbClr val="F2F0E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0" name="Google Shape;1476;p195"/>
          <p:cNvSpPr txBox="1"/>
          <p:nvPr/>
        </p:nvSpPr>
        <p:spPr>
          <a:xfrm>
            <a:off x="76200" y="3199975"/>
            <a:ext cx="9117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Pitfalls</a:t>
            </a:r>
          </a:p>
        </p:txBody>
      </p:sp>
      <p:sp>
        <p:nvSpPr>
          <p:cNvPr id="621" name="Google Shape;1477;p195"/>
          <p:cNvSpPr txBox="1"/>
          <p:nvPr/>
        </p:nvSpPr>
        <p:spPr>
          <a:xfrm>
            <a:off x="183425" y="3691649"/>
            <a:ext cx="1383000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“Sprinkle some AI on it.”</a:t>
            </a:r>
          </a:p>
        </p:txBody>
      </p:sp>
      <p:sp>
        <p:nvSpPr>
          <p:cNvPr id="622" name="Google Shape;1478;p195"/>
          <p:cNvSpPr txBox="1"/>
          <p:nvPr/>
        </p:nvSpPr>
        <p:spPr>
          <a:xfrm>
            <a:off x="1990000" y="3691649"/>
            <a:ext cx="1383001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“Where’s the data?”</a:t>
            </a:r>
          </a:p>
        </p:txBody>
      </p:sp>
      <p:sp>
        <p:nvSpPr>
          <p:cNvPr id="623" name="Google Shape;1479;p195"/>
          <p:cNvSpPr txBox="1"/>
          <p:nvPr/>
        </p:nvSpPr>
        <p:spPr>
          <a:xfrm>
            <a:off x="3880499" y="3691649"/>
            <a:ext cx="1383001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“How do we do this?”</a:t>
            </a:r>
          </a:p>
        </p:txBody>
      </p:sp>
      <p:sp>
        <p:nvSpPr>
          <p:cNvPr id="624" name="Google Shape;1480;p195"/>
          <p:cNvSpPr txBox="1"/>
          <p:nvPr/>
        </p:nvSpPr>
        <p:spPr>
          <a:xfrm>
            <a:off x="5603125" y="3691649"/>
            <a:ext cx="1383001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“Throw it over the fence at IT.”</a:t>
            </a:r>
          </a:p>
        </p:txBody>
      </p:sp>
      <p:sp>
        <p:nvSpPr>
          <p:cNvPr id="625" name="Google Shape;1481;p195"/>
          <p:cNvSpPr txBox="1"/>
          <p:nvPr/>
        </p:nvSpPr>
        <p:spPr>
          <a:xfrm>
            <a:off x="7409674" y="3691649"/>
            <a:ext cx="13830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“Pop champagne we’re done!”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5" animBg="1" advAuto="0"/>
      <p:bldP spid="603" grpId="3" animBg="1" advAuto="0"/>
      <p:bldP spid="606" grpId="1" animBg="1" advAuto="0"/>
      <p:bldP spid="610" grpId="2" animBg="1" advAuto="0"/>
      <p:bldP spid="614" grpId="4" animBg="1" advAuto="0"/>
      <p:bldP spid="615" grpId="6" animBg="1" advAuto="0"/>
      <p:bldP spid="616" grpId="9" animBg="1" advAuto="0"/>
      <p:bldP spid="617" grpId="11" animBg="1" advAuto="0"/>
      <p:bldP spid="618" grpId="14" animBg="1" advAuto="0"/>
      <p:bldP spid="619" grpId="16" animBg="1" advAuto="0"/>
      <p:bldP spid="620" grpId="7" animBg="1" advAuto="0"/>
      <p:bldP spid="621" grpId="8" animBg="1" advAuto="0"/>
      <p:bldP spid="622" grpId="10" animBg="1" advAuto="0"/>
      <p:bldP spid="623" grpId="12" animBg="1" advAuto="0"/>
      <p:bldP spid="624" grpId="13" animBg="1" advAuto="0"/>
      <p:bldP spid="625" grpId="1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1"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alone bad actors trying to elicit bad behaviors.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1486;p196"/>
          <p:cNvSpPr/>
          <p:nvPr/>
        </p:nvSpPr>
        <p:spPr>
          <a:xfrm>
            <a:off x="6750463" y="2310525"/>
            <a:ext cx="23937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88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8" name="Google Shape;1487;p196"/>
          <p:cNvSpPr/>
          <p:nvPr/>
        </p:nvSpPr>
        <p:spPr>
          <a:xfrm>
            <a:off x="7645324" y="1634050"/>
            <a:ext cx="911701" cy="7176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31" name="Google Shape;1488;p196"/>
          <p:cNvGrpSpPr/>
          <p:nvPr/>
        </p:nvGrpSpPr>
        <p:grpSpPr>
          <a:xfrm>
            <a:off x="7409688" y="1250357"/>
            <a:ext cx="1383001" cy="1240659"/>
            <a:chOff x="0" y="0"/>
            <a:chExt cx="1382999" cy="1240658"/>
          </a:xfrm>
        </p:grpSpPr>
        <p:pic>
          <p:nvPicPr>
            <p:cNvPr id="629" name="Google Shape;1489;p196" descr="Google Shape;1489;p1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Google Shape;1490;p196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Continuous Monitoring</a:t>
              </a:r>
            </a:p>
          </p:txBody>
        </p:sp>
      </p:grpSp>
      <p:sp>
        <p:nvSpPr>
          <p:cNvPr id="632" name="Google Shape;1491;p196"/>
          <p:cNvSpPr/>
          <p:nvPr/>
        </p:nvSpPr>
        <p:spPr>
          <a:xfrm>
            <a:off x="1834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Google Shape;1492;p196"/>
          <p:cNvSpPr/>
          <p:nvPr/>
        </p:nvSpPr>
        <p:spPr>
          <a:xfrm>
            <a:off x="554525" y="1726750"/>
            <a:ext cx="640801" cy="6408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4" name="Google Shape;1493;p196"/>
          <p:cNvSpPr/>
          <p:nvPr/>
        </p:nvSpPr>
        <p:spPr>
          <a:xfrm>
            <a:off x="4778412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88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Google Shape;1494;p196"/>
          <p:cNvSpPr/>
          <p:nvPr/>
        </p:nvSpPr>
        <p:spPr>
          <a:xfrm>
            <a:off x="3291199" y="2310525"/>
            <a:ext cx="23937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6" name="Google Shape;1495;p196"/>
          <p:cNvSpPr/>
          <p:nvPr/>
        </p:nvSpPr>
        <p:spPr>
          <a:xfrm>
            <a:off x="4399858" y="2310525"/>
            <a:ext cx="176401" cy="1764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39" name="Google Shape;1496;p196"/>
          <p:cNvGrpSpPr/>
          <p:nvPr/>
        </p:nvGrpSpPr>
        <p:grpSpPr>
          <a:xfrm>
            <a:off x="3796555" y="1250357"/>
            <a:ext cx="1383001" cy="1232709"/>
            <a:chOff x="0" y="0"/>
            <a:chExt cx="1382999" cy="1232708"/>
          </a:xfrm>
        </p:grpSpPr>
        <p:pic>
          <p:nvPicPr>
            <p:cNvPr id="637" name="Google Shape;1497;p196" descr="Google Shape;1497;p1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90" y="341783"/>
              <a:ext cx="890819" cy="890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8" name="Google Shape;1498;p196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Build &amp; Validate a Model</a:t>
              </a:r>
            </a:p>
          </p:txBody>
        </p:sp>
      </p:grpSp>
      <p:grpSp>
        <p:nvGrpSpPr>
          <p:cNvPr id="642" name="Google Shape;1499;p196"/>
          <p:cNvGrpSpPr/>
          <p:nvPr/>
        </p:nvGrpSpPr>
        <p:grpSpPr>
          <a:xfrm>
            <a:off x="183425" y="1250357"/>
            <a:ext cx="1383000" cy="1187060"/>
            <a:chOff x="0" y="0"/>
            <a:chExt cx="1382999" cy="1187058"/>
          </a:xfrm>
        </p:grpSpPr>
        <p:pic>
          <p:nvPicPr>
            <p:cNvPr id="640" name="Google Shape;1500;p196" descr="Google Shape;1500;p1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99" y="387432"/>
              <a:ext cx="799627" cy="7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1" name="Google Shape;1501;p196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Strategy</a:t>
              </a:r>
            </a:p>
          </p:txBody>
        </p:sp>
      </p:grpSp>
      <p:sp>
        <p:nvSpPr>
          <p:cNvPr id="643" name="Google Shape;1502;p196"/>
          <p:cNvSpPr/>
          <p:nvPr/>
        </p:nvSpPr>
        <p:spPr>
          <a:xfrm>
            <a:off x="19115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47" name="Google Shape;1504;p196"/>
          <p:cNvGrpSpPr/>
          <p:nvPr/>
        </p:nvGrpSpPr>
        <p:grpSpPr>
          <a:xfrm>
            <a:off x="1989990" y="1250357"/>
            <a:ext cx="1383001" cy="1240659"/>
            <a:chOff x="0" y="0"/>
            <a:chExt cx="1382999" cy="1240658"/>
          </a:xfrm>
        </p:grpSpPr>
        <p:pic>
          <p:nvPicPr>
            <p:cNvPr id="645" name="Google Shape;1505;p196" descr="Google Shape;1505;p1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6" name="Google Shape;1506;p196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Collect Data</a:t>
              </a:r>
            </a:p>
          </p:txBody>
        </p:sp>
      </p:grpSp>
      <p:sp>
        <p:nvSpPr>
          <p:cNvPr id="648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59"/>
            <a:ext cx="7689599" cy="594002"/>
          </a:xfrm>
          <a:prstGeom prst="rect">
            <a:avLst/>
          </a:prstGeom>
        </p:spPr>
        <p:txBody>
          <a:bodyPr/>
          <a:lstStyle/>
          <a:p>
            <a:r>
              <a:t>There are multiple stakeholders along this journey.</a:t>
            </a:r>
          </a:p>
        </p:txBody>
      </p:sp>
      <p:grpSp>
        <p:nvGrpSpPr>
          <p:cNvPr id="652" name="Google Shape;1509;p196"/>
          <p:cNvGrpSpPr/>
          <p:nvPr/>
        </p:nvGrpSpPr>
        <p:grpSpPr>
          <a:xfrm>
            <a:off x="5603121" y="1250358"/>
            <a:ext cx="1383001" cy="1248609"/>
            <a:chOff x="0" y="0"/>
            <a:chExt cx="1382999" cy="1248608"/>
          </a:xfrm>
        </p:grpSpPr>
        <p:pic>
          <p:nvPicPr>
            <p:cNvPr id="650" name="Google Shape;1510;p196" descr="Google Shape;1510;p1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087" y="325882"/>
              <a:ext cx="906825" cy="922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1" name="Google Shape;1511;p196"/>
            <p:cNvSpPr txBox="1"/>
            <p:nvPr/>
          </p:nvSpPr>
          <p:spPr>
            <a:xfrm>
              <a:off x="0" y="0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Deploy the Technology</a:t>
              </a:r>
            </a:p>
          </p:txBody>
        </p:sp>
      </p:grpSp>
      <p:grpSp>
        <p:nvGrpSpPr>
          <p:cNvPr id="655" name="Google Shape;1512;p196"/>
          <p:cNvGrpSpPr/>
          <p:nvPr/>
        </p:nvGrpSpPr>
        <p:grpSpPr>
          <a:xfrm>
            <a:off x="1140004" y="3263739"/>
            <a:ext cx="448351" cy="533851"/>
            <a:chOff x="0" y="0"/>
            <a:chExt cx="448350" cy="533850"/>
          </a:xfrm>
        </p:grpSpPr>
        <p:pic>
          <p:nvPicPr>
            <p:cNvPr id="653" name="Google Shape;1513;p196" descr="Google Shape;1513;p1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99" y="0"/>
              <a:ext cx="369150" cy="35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4" name="Google Shape;1514;p196"/>
            <p:cNvSpPr txBox="1"/>
            <p:nvPr/>
          </p:nvSpPr>
          <p:spPr>
            <a:xfrm>
              <a:off x="0" y="312900"/>
              <a:ext cx="4483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Operations</a:t>
              </a:r>
            </a:p>
          </p:txBody>
        </p:sp>
      </p:grpSp>
      <p:grpSp>
        <p:nvGrpSpPr>
          <p:cNvPr id="658" name="Google Shape;1515;p196"/>
          <p:cNvGrpSpPr/>
          <p:nvPr/>
        </p:nvGrpSpPr>
        <p:grpSpPr>
          <a:xfrm>
            <a:off x="1965020" y="3309920"/>
            <a:ext cx="448351" cy="487671"/>
            <a:chOff x="0" y="0"/>
            <a:chExt cx="448350" cy="487670"/>
          </a:xfrm>
        </p:grpSpPr>
        <p:pic>
          <p:nvPicPr>
            <p:cNvPr id="656" name="Google Shape;1516;p196" descr="Google Shape;1516;p19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89" y="0"/>
              <a:ext cx="259170" cy="258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7" name="Google Shape;1517;p196"/>
            <p:cNvSpPr txBox="1"/>
            <p:nvPr/>
          </p:nvSpPr>
          <p:spPr>
            <a:xfrm>
              <a:off x="0" y="266720"/>
              <a:ext cx="4483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Analysts</a:t>
              </a:r>
            </a:p>
          </p:txBody>
        </p:sp>
      </p:grpSp>
      <p:grpSp>
        <p:nvGrpSpPr>
          <p:cNvPr id="661" name="Google Shape;1518;p196"/>
          <p:cNvGrpSpPr/>
          <p:nvPr/>
        </p:nvGrpSpPr>
        <p:grpSpPr>
          <a:xfrm>
            <a:off x="3642350" y="3305564"/>
            <a:ext cx="391051" cy="492027"/>
            <a:chOff x="0" y="0"/>
            <a:chExt cx="391049" cy="492026"/>
          </a:xfrm>
        </p:grpSpPr>
        <p:pic>
          <p:nvPicPr>
            <p:cNvPr id="659" name="Google Shape;1519;p196" descr="Google Shape;1519;p19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575" y="0"/>
              <a:ext cx="267901" cy="267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0" name="Google Shape;1520;p196"/>
            <p:cNvSpPr txBox="1"/>
            <p:nvPr/>
          </p:nvSpPr>
          <p:spPr>
            <a:xfrm>
              <a:off x="0" y="271076"/>
              <a:ext cx="3910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Data Scientists</a:t>
              </a:r>
            </a:p>
          </p:txBody>
        </p:sp>
      </p:grpSp>
      <p:grpSp>
        <p:nvGrpSpPr>
          <p:cNvPr id="664" name="Google Shape;1521;p196"/>
          <p:cNvGrpSpPr/>
          <p:nvPr/>
        </p:nvGrpSpPr>
        <p:grpSpPr>
          <a:xfrm>
            <a:off x="2790036" y="3310332"/>
            <a:ext cx="475651" cy="487258"/>
            <a:chOff x="0" y="0"/>
            <a:chExt cx="475650" cy="487257"/>
          </a:xfrm>
        </p:grpSpPr>
        <p:pic>
          <p:nvPicPr>
            <p:cNvPr id="662" name="Google Shape;1522;p196" descr="Google Shape;1522;p19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656" y="0"/>
              <a:ext cx="258339" cy="25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Google Shape;1523;p196"/>
            <p:cNvSpPr txBox="1"/>
            <p:nvPr/>
          </p:nvSpPr>
          <p:spPr>
            <a:xfrm>
              <a:off x="0" y="266307"/>
              <a:ext cx="475651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Data Engineers</a:t>
              </a:r>
            </a:p>
          </p:txBody>
        </p:sp>
      </p:grpSp>
      <p:grpSp>
        <p:nvGrpSpPr>
          <p:cNvPr id="667" name="Google Shape;1524;p196"/>
          <p:cNvGrpSpPr/>
          <p:nvPr/>
        </p:nvGrpSpPr>
        <p:grpSpPr>
          <a:xfrm>
            <a:off x="4410066" y="3309920"/>
            <a:ext cx="503851" cy="487671"/>
            <a:chOff x="0" y="0"/>
            <a:chExt cx="503850" cy="487670"/>
          </a:xfrm>
        </p:grpSpPr>
        <p:pic>
          <p:nvPicPr>
            <p:cNvPr id="665" name="Google Shape;1525;p196" descr="Google Shape;1525;p19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2340" y="0"/>
              <a:ext cx="259171" cy="258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6" name="Google Shape;1526;p196"/>
            <p:cNvSpPr txBox="1"/>
            <p:nvPr/>
          </p:nvSpPr>
          <p:spPr>
            <a:xfrm>
              <a:off x="0" y="266720"/>
              <a:ext cx="5038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Software Developers</a:t>
              </a:r>
            </a:p>
          </p:txBody>
        </p:sp>
      </p:grpSp>
      <p:grpSp>
        <p:nvGrpSpPr>
          <p:cNvPr id="670" name="Google Shape;1527;p196"/>
          <p:cNvGrpSpPr/>
          <p:nvPr/>
        </p:nvGrpSpPr>
        <p:grpSpPr>
          <a:xfrm>
            <a:off x="5261088" y="3310332"/>
            <a:ext cx="258339" cy="487258"/>
            <a:chOff x="0" y="0"/>
            <a:chExt cx="258338" cy="487257"/>
          </a:xfrm>
        </p:grpSpPr>
        <p:pic>
          <p:nvPicPr>
            <p:cNvPr id="668" name="Google Shape;1528;p196" descr="Google Shape;1528;p19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258339" cy="25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9" name="Google Shape;1529;p196"/>
            <p:cNvSpPr txBox="1"/>
            <p:nvPr/>
          </p:nvSpPr>
          <p:spPr>
            <a:xfrm>
              <a:off x="29494" y="266307"/>
              <a:ext cx="199351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Dev Ops</a:t>
              </a:r>
            </a:p>
          </p:txBody>
        </p:sp>
      </p:grpSp>
      <p:grpSp>
        <p:nvGrpSpPr>
          <p:cNvPr id="673" name="Google Shape;1530;p196"/>
          <p:cNvGrpSpPr/>
          <p:nvPr/>
        </p:nvGrpSpPr>
        <p:grpSpPr>
          <a:xfrm>
            <a:off x="5832323" y="3309920"/>
            <a:ext cx="259170" cy="449571"/>
            <a:chOff x="0" y="0"/>
            <a:chExt cx="259168" cy="449570"/>
          </a:xfrm>
        </p:grpSpPr>
        <p:pic>
          <p:nvPicPr>
            <p:cNvPr id="671" name="Google Shape;1531;p196" descr="Google Shape;1531;p19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59169" cy="258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Google Shape;1532;p196"/>
            <p:cNvSpPr txBox="1"/>
            <p:nvPr/>
          </p:nvSpPr>
          <p:spPr>
            <a:xfrm>
              <a:off x="59910" y="304820"/>
              <a:ext cx="139350" cy="144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IT</a:t>
              </a:r>
            </a:p>
          </p:txBody>
        </p:sp>
      </p:grpSp>
      <p:grpSp>
        <p:nvGrpSpPr>
          <p:cNvPr id="676" name="Google Shape;1533;p196"/>
          <p:cNvGrpSpPr/>
          <p:nvPr/>
        </p:nvGrpSpPr>
        <p:grpSpPr>
          <a:xfrm>
            <a:off x="8166712" y="3309918"/>
            <a:ext cx="503851" cy="487672"/>
            <a:chOff x="0" y="0"/>
            <a:chExt cx="503850" cy="487671"/>
          </a:xfrm>
        </p:grpSpPr>
        <p:pic>
          <p:nvPicPr>
            <p:cNvPr id="674" name="Google Shape;1534;p196" descr="Google Shape;1534;p19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2753" y="0"/>
              <a:ext cx="258341" cy="25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oogle Shape;1535;p196"/>
            <p:cNvSpPr txBox="1"/>
            <p:nvPr/>
          </p:nvSpPr>
          <p:spPr>
            <a:xfrm>
              <a:off x="0" y="266721"/>
              <a:ext cx="5038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Risk and Compliance</a:t>
              </a:r>
            </a:p>
          </p:txBody>
        </p:sp>
      </p:grpSp>
      <p:grpSp>
        <p:nvGrpSpPr>
          <p:cNvPr id="679" name="Google Shape;1536;p196"/>
          <p:cNvGrpSpPr/>
          <p:nvPr/>
        </p:nvGrpSpPr>
        <p:grpSpPr>
          <a:xfrm>
            <a:off x="314990" y="3309504"/>
            <a:ext cx="448351" cy="488086"/>
            <a:chOff x="0" y="0"/>
            <a:chExt cx="448350" cy="488085"/>
          </a:xfrm>
        </p:grpSpPr>
        <p:pic>
          <p:nvPicPr>
            <p:cNvPr id="677" name="Google Shape;1537;p196" descr="Google Shape;1537;p19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613" y="0"/>
              <a:ext cx="259123" cy="259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8" name="Google Shape;1538;p196"/>
            <p:cNvSpPr txBox="1"/>
            <p:nvPr/>
          </p:nvSpPr>
          <p:spPr>
            <a:xfrm>
              <a:off x="0" y="267135"/>
              <a:ext cx="448350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Senior Executives</a:t>
              </a:r>
            </a:p>
          </p:txBody>
        </p:sp>
      </p:grpSp>
      <p:grpSp>
        <p:nvGrpSpPr>
          <p:cNvPr id="682" name="Google Shape;1539;p196"/>
          <p:cNvGrpSpPr/>
          <p:nvPr/>
        </p:nvGrpSpPr>
        <p:grpSpPr>
          <a:xfrm>
            <a:off x="6433882" y="3309918"/>
            <a:ext cx="475651" cy="487672"/>
            <a:chOff x="0" y="0"/>
            <a:chExt cx="475650" cy="487671"/>
          </a:xfrm>
        </p:grpSpPr>
        <p:pic>
          <p:nvPicPr>
            <p:cNvPr id="680" name="Google Shape;1540;p196" descr="Google Shape;1540;p19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8264" y="0"/>
              <a:ext cx="259123" cy="25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1" name="Google Shape;1541;p196"/>
            <p:cNvSpPr txBox="1"/>
            <p:nvPr/>
          </p:nvSpPr>
          <p:spPr>
            <a:xfrm>
              <a:off x="0" y="266721"/>
              <a:ext cx="475651" cy="220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Users</a:t>
              </a:r>
            </a:p>
          </p:txBody>
        </p:sp>
      </p:grpSp>
      <p:grpSp>
        <p:nvGrpSpPr>
          <p:cNvPr id="685" name="Google Shape;1542;p196"/>
          <p:cNvGrpSpPr/>
          <p:nvPr/>
        </p:nvGrpSpPr>
        <p:grpSpPr>
          <a:xfrm>
            <a:off x="7286196" y="3297501"/>
            <a:ext cx="503851" cy="461989"/>
            <a:chOff x="0" y="0"/>
            <a:chExt cx="503850" cy="461988"/>
          </a:xfrm>
        </p:grpSpPr>
        <p:pic>
          <p:nvPicPr>
            <p:cNvPr id="683" name="Google Shape;1543;p196" descr="Google Shape;1543;p19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336" y="0"/>
              <a:ext cx="283176" cy="283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oogle Shape;1544;p196"/>
            <p:cNvSpPr txBox="1"/>
            <p:nvPr/>
          </p:nvSpPr>
          <p:spPr>
            <a:xfrm>
              <a:off x="0" y="317238"/>
              <a:ext cx="503850" cy="144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Customers</a:t>
              </a:r>
            </a:p>
          </p:txBody>
        </p:sp>
      </p:grpSp>
      <p:grpSp>
        <p:nvGrpSpPr>
          <p:cNvPr id="694" name="Google Shape;1545;p196"/>
          <p:cNvGrpSpPr/>
          <p:nvPr/>
        </p:nvGrpSpPr>
        <p:grpSpPr>
          <a:xfrm>
            <a:off x="204524" y="3863174"/>
            <a:ext cx="8510582" cy="589251"/>
            <a:chOff x="0" y="0"/>
            <a:chExt cx="8510580" cy="589249"/>
          </a:xfrm>
        </p:grpSpPr>
        <p:sp>
          <p:nvSpPr>
            <p:cNvPr id="686" name="Google Shape;1546;p196"/>
            <p:cNvSpPr txBox="1"/>
            <p:nvPr/>
          </p:nvSpPr>
          <p:spPr>
            <a:xfrm>
              <a:off x="2463860" y="101600"/>
              <a:ext cx="1308301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AI CREATORS</a:t>
              </a:r>
            </a:p>
          </p:txBody>
        </p:sp>
        <p:sp>
          <p:nvSpPr>
            <p:cNvPr id="687" name="Google Shape;1547;p196"/>
            <p:cNvSpPr txBox="1"/>
            <p:nvPr/>
          </p:nvSpPr>
          <p:spPr>
            <a:xfrm>
              <a:off x="4690720" y="101600"/>
              <a:ext cx="1469701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AI OPERATORS</a:t>
              </a:r>
            </a:p>
          </p:txBody>
        </p:sp>
        <p:sp>
          <p:nvSpPr>
            <p:cNvPr id="688" name="Google Shape;1548;p196"/>
            <p:cNvSpPr txBox="1"/>
            <p:nvPr/>
          </p:nvSpPr>
          <p:spPr>
            <a:xfrm>
              <a:off x="7078980" y="0"/>
              <a:ext cx="1431601" cy="589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AI CONSUMERS</a:t>
              </a:r>
            </a:p>
          </p:txBody>
        </p:sp>
        <p:sp>
          <p:nvSpPr>
            <p:cNvPr id="689" name="Google Shape;1549;p196"/>
            <p:cNvSpPr/>
            <p:nvPr/>
          </p:nvSpPr>
          <p:spPr>
            <a:xfrm rot="16200000">
              <a:off x="881899" y="-820026"/>
              <a:ext cx="18301" cy="1728300"/>
            </a:xfrm>
            <a:prstGeom prst="rect">
              <a:avLst/>
            </a:prstGeom>
            <a:gradFill flip="none" rotWithShape="1"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Google Shape;1550;p196"/>
            <p:cNvSpPr txBox="1"/>
            <p:nvPr/>
          </p:nvSpPr>
          <p:spPr>
            <a:xfrm>
              <a:off x="0" y="101600"/>
              <a:ext cx="1545301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AI INNOVATORS</a:t>
              </a:r>
            </a:p>
          </p:txBody>
        </p:sp>
        <p:sp>
          <p:nvSpPr>
            <p:cNvPr id="691" name="Google Shape;1551;p196"/>
            <p:cNvSpPr/>
            <p:nvPr/>
          </p:nvSpPr>
          <p:spPr>
            <a:xfrm rot="5400000">
              <a:off x="2880550" y="-1130826"/>
              <a:ext cx="19501" cy="2349900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2" name="Google Shape;1552;p196"/>
            <p:cNvSpPr/>
            <p:nvPr/>
          </p:nvSpPr>
          <p:spPr>
            <a:xfrm rot="16200000">
              <a:off x="4974549" y="-874777"/>
              <a:ext cx="19201" cy="1837802"/>
            </a:xfrm>
            <a:prstGeom prst="rect">
              <a:avLst/>
            </a:prstGeom>
            <a:gradFill flip="none" rotWithShape="1"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93" name="Google Shape;1553;p196"/>
            <p:cNvSpPr/>
            <p:nvPr/>
          </p:nvSpPr>
          <p:spPr>
            <a:xfrm rot="16200000">
              <a:off x="7178199" y="-1240626"/>
              <a:ext cx="19201" cy="2569500"/>
            </a:xfrm>
            <a:prstGeom prst="rect">
              <a:avLst/>
            </a:prstGeom>
            <a:gradFill flip="none" rotWithShape="1"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4" animBg="1" advAuto="0"/>
      <p:bldP spid="632" grpId="1" animBg="1" advAuto="0"/>
      <p:bldP spid="634" grpId="11" animBg="1" advAuto="0"/>
      <p:bldP spid="635" grpId="8" animBg="1" advAuto="0"/>
      <p:bldP spid="643" grpId="5" animBg="1" advAuto="0"/>
      <p:bldP spid="655" grpId="2" animBg="1" advAuto="0"/>
      <p:bldP spid="658" grpId="4" animBg="1" advAuto="0"/>
      <p:bldP spid="661" grpId="7" animBg="1" advAuto="0"/>
      <p:bldP spid="664" grpId="6" animBg="1" advAuto="0"/>
      <p:bldP spid="667" grpId="9" animBg="1" advAuto="0"/>
      <p:bldP spid="670" grpId="10" animBg="1" advAuto="0"/>
      <p:bldP spid="673" grpId="12" animBg="1" advAuto="0"/>
      <p:bldP spid="676" grpId="16" animBg="1" advAuto="0"/>
      <p:bldP spid="679" grpId="3" animBg="1" advAuto="0"/>
      <p:bldP spid="682" grpId="13" animBg="1" advAuto="0"/>
      <p:bldP spid="685" grpId="15" animBg="1" advAuto="0"/>
      <p:bldP spid="694" grpId="17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59"/>
            <a:ext cx="7689599" cy="594002"/>
          </a:xfrm>
          <a:prstGeom prst="rect">
            <a:avLst/>
          </a:prstGeom>
        </p:spPr>
        <p:txBody>
          <a:bodyPr/>
          <a:lstStyle/>
          <a:p>
            <a:r>
              <a:t>Simple example of an AI Workflow.</a:t>
            </a:r>
          </a:p>
        </p:txBody>
      </p:sp>
      <p:sp>
        <p:nvSpPr>
          <p:cNvPr id="697" name="Google Shape;1559;p197"/>
          <p:cNvSpPr/>
          <p:nvPr/>
        </p:nvSpPr>
        <p:spPr>
          <a:xfrm>
            <a:off x="6750463" y="2310525"/>
            <a:ext cx="23937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88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Google Shape;1560;p197"/>
          <p:cNvSpPr/>
          <p:nvPr/>
        </p:nvSpPr>
        <p:spPr>
          <a:xfrm>
            <a:off x="7645324" y="1634050"/>
            <a:ext cx="911701" cy="7176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01" name="Google Shape;1561;p197"/>
          <p:cNvGrpSpPr/>
          <p:nvPr/>
        </p:nvGrpSpPr>
        <p:grpSpPr>
          <a:xfrm>
            <a:off x="7409719" y="1250357"/>
            <a:ext cx="1383001" cy="1240659"/>
            <a:chOff x="0" y="0"/>
            <a:chExt cx="1382999" cy="1240658"/>
          </a:xfrm>
        </p:grpSpPr>
        <p:pic>
          <p:nvPicPr>
            <p:cNvPr id="699" name="Google Shape;1562;p197" descr="Google Shape;1562;p1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0" name="Google Shape;1563;p197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Continuous Monitoring</a:t>
              </a:r>
            </a:p>
          </p:txBody>
        </p:sp>
      </p:grpSp>
      <p:sp>
        <p:nvSpPr>
          <p:cNvPr id="702" name="Google Shape;1564;p197"/>
          <p:cNvSpPr/>
          <p:nvPr/>
        </p:nvSpPr>
        <p:spPr>
          <a:xfrm>
            <a:off x="1834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Google Shape;1565;p197"/>
          <p:cNvSpPr/>
          <p:nvPr/>
        </p:nvSpPr>
        <p:spPr>
          <a:xfrm>
            <a:off x="554525" y="1726750"/>
            <a:ext cx="640801" cy="6408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4" name="Google Shape;1566;p197"/>
          <p:cNvSpPr/>
          <p:nvPr/>
        </p:nvSpPr>
        <p:spPr>
          <a:xfrm>
            <a:off x="4778412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88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Google Shape;1567;p197"/>
          <p:cNvSpPr/>
          <p:nvPr/>
        </p:nvSpPr>
        <p:spPr>
          <a:xfrm>
            <a:off x="3291199" y="2310525"/>
            <a:ext cx="23937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Google Shape;1568;p197"/>
          <p:cNvSpPr/>
          <p:nvPr/>
        </p:nvSpPr>
        <p:spPr>
          <a:xfrm>
            <a:off x="4399858" y="2310525"/>
            <a:ext cx="176401" cy="1764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09" name="Google Shape;1569;p197"/>
          <p:cNvGrpSpPr/>
          <p:nvPr/>
        </p:nvGrpSpPr>
        <p:grpSpPr>
          <a:xfrm>
            <a:off x="3796555" y="1250357"/>
            <a:ext cx="1383001" cy="1232709"/>
            <a:chOff x="0" y="0"/>
            <a:chExt cx="1382999" cy="1232708"/>
          </a:xfrm>
        </p:grpSpPr>
        <p:pic>
          <p:nvPicPr>
            <p:cNvPr id="707" name="Google Shape;1570;p197" descr="Google Shape;1570;p19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90" y="341783"/>
              <a:ext cx="890819" cy="890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oogle Shape;1571;p197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Build &amp; Validate a Model</a:t>
              </a:r>
            </a:p>
          </p:txBody>
        </p:sp>
      </p:grpSp>
      <p:grpSp>
        <p:nvGrpSpPr>
          <p:cNvPr id="712" name="Google Shape;1572;p197"/>
          <p:cNvGrpSpPr/>
          <p:nvPr/>
        </p:nvGrpSpPr>
        <p:grpSpPr>
          <a:xfrm>
            <a:off x="183425" y="1250357"/>
            <a:ext cx="1383000" cy="1187060"/>
            <a:chOff x="0" y="0"/>
            <a:chExt cx="1382999" cy="1187058"/>
          </a:xfrm>
        </p:grpSpPr>
        <p:pic>
          <p:nvPicPr>
            <p:cNvPr id="710" name="Google Shape;1573;p197" descr="Google Shape;1573;p1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99" y="387432"/>
              <a:ext cx="799627" cy="7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1" name="Google Shape;1574;p197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Business Strategy</a:t>
              </a:r>
            </a:p>
          </p:txBody>
        </p:sp>
      </p:grpSp>
      <p:sp>
        <p:nvSpPr>
          <p:cNvPr id="713" name="Google Shape;1575;p197"/>
          <p:cNvSpPr/>
          <p:nvPr/>
        </p:nvSpPr>
        <p:spPr>
          <a:xfrm>
            <a:off x="19115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17" name="Google Shape;1577;p197"/>
          <p:cNvGrpSpPr/>
          <p:nvPr/>
        </p:nvGrpSpPr>
        <p:grpSpPr>
          <a:xfrm>
            <a:off x="1989990" y="1250357"/>
            <a:ext cx="1383001" cy="1240659"/>
            <a:chOff x="0" y="0"/>
            <a:chExt cx="1382999" cy="1240658"/>
          </a:xfrm>
        </p:grpSpPr>
        <p:pic>
          <p:nvPicPr>
            <p:cNvPr id="715" name="Google Shape;1578;p197" descr="Google Shape;1578;p1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87" y="333833"/>
              <a:ext cx="906825" cy="906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6" name="Google Shape;1579;p197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Collect Data</a:t>
              </a:r>
            </a:p>
          </p:txBody>
        </p:sp>
      </p:grpSp>
      <p:sp>
        <p:nvSpPr>
          <p:cNvPr id="718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21" name="Google Shape;1581;p197"/>
          <p:cNvGrpSpPr/>
          <p:nvPr/>
        </p:nvGrpSpPr>
        <p:grpSpPr>
          <a:xfrm>
            <a:off x="5603123" y="1250358"/>
            <a:ext cx="1383001" cy="1248609"/>
            <a:chOff x="0" y="0"/>
            <a:chExt cx="1382999" cy="1248608"/>
          </a:xfrm>
        </p:grpSpPr>
        <p:pic>
          <p:nvPicPr>
            <p:cNvPr id="719" name="Google Shape;1582;p197" descr="Google Shape;1582;p1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087" y="325882"/>
              <a:ext cx="906825" cy="922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0" name="Google Shape;1583;p197"/>
            <p:cNvSpPr txBox="1"/>
            <p:nvPr/>
          </p:nvSpPr>
          <p:spPr>
            <a:xfrm>
              <a:off x="0" y="0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Deploy the Technology</a:t>
              </a:r>
            </a:p>
          </p:txBody>
        </p:sp>
      </p:grpSp>
      <p:sp>
        <p:nvSpPr>
          <p:cNvPr id="722" name="Google Shape;1584;p197"/>
          <p:cNvSpPr txBox="1"/>
          <p:nvPr/>
        </p:nvSpPr>
        <p:spPr>
          <a:xfrm>
            <a:off x="39800" y="3773838"/>
            <a:ext cx="1670250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“Predict how many ice cream cones we will sell each day.”</a:t>
            </a:r>
          </a:p>
        </p:txBody>
      </p:sp>
      <p:pic>
        <p:nvPicPr>
          <p:cNvPr id="723" name="Google Shape;1585;p197" descr="Google Shape;1585;p1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63" y="3289408"/>
            <a:ext cx="346128" cy="3482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Google Shape;1586;p197"/>
          <p:cNvGrpSpPr/>
          <p:nvPr/>
        </p:nvGrpSpPr>
        <p:grpSpPr>
          <a:xfrm>
            <a:off x="2056625" y="3241221"/>
            <a:ext cx="1249726" cy="444601"/>
            <a:chOff x="0" y="0"/>
            <a:chExt cx="1249725" cy="444599"/>
          </a:xfrm>
        </p:grpSpPr>
        <p:pic>
          <p:nvPicPr>
            <p:cNvPr id="724" name="Google Shape;1587;p197" descr="Google Shape;1587;p1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49237"/>
              <a:ext cx="346126" cy="346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5" name="Google Shape;1588;p197" descr="Google Shape;1588;p1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799" y="49237"/>
              <a:ext cx="346126" cy="346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6" name="Google Shape;1589;p197" descr="Google Shape;1589;p1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599" y="49237"/>
              <a:ext cx="346126" cy="346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7" name="Google Shape;1590;p197"/>
            <p:cNvSpPr/>
            <p:nvPr/>
          </p:nvSpPr>
          <p:spPr>
            <a:xfrm flipH="1">
              <a:off x="397974" y="0"/>
              <a:ext cx="1" cy="444601"/>
            </a:xfrm>
            <a:prstGeom prst="line">
              <a:avLst/>
            </a:prstGeom>
            <a:noFill/>
            <a:ln w="9525" cap="flat">
              <a:solidFill>
                <a:srgbClr val="7D96AC"/>
              </a:solidFill>
              <a:prstDash val="solid"/>
              <a:round/>
            </a:ln>
            <a:effectLst>
              <a:outerShdw blurRad="63500" dist="19050" dir="5400000" rotWithShape="0">
                <a:srgbClr val="7D96AC">
                  <a:alpha val="5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Google Shape;1591;p197"/>
            <p:cNvSpPr/>
            <p:nvPr/>
          </p:nvSpPr>
          <p:spPr>
            <a:xfrm flipH="1">
              <a:off x="797924" y="0"/>
              <a:ext cx="1" cy="444601"/>
            </a:xfrm>
            <a:prstGeom prst="line">
              <a:avLst/>
            </a:prstGeom>
            <a:noFill/>
            <a:ln w="9525" cap="flat">
              <a:solidFill>
                <a:srgbClr val="7D96AC"/>
              </a:solidFill>
              <a:prstDash val="solid"/>
              <a:round/>
            </a:ln>
            <a:effectLst>
              <a:outerShdw blurRad="63500" dist="19050" dir="5400000" rotWithShape="0">
                <a:srgbClr val="7D96AC">
                  <a:alpha val="5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30" name="Google Shape;1592;p197"/>
          <p:cNvSpPr txBox="1"/>
          <p:nvPr/>
        </p:nvSpPr>
        <p:spPr>
          <a:xfrm>
            <a:off x="1880713" y="3703988"/>
            <a:ext cx="160155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“Get historical price, temperature  &amp; seasonal data”</a:t>
            </a:r>
          </a:p>
        </p:txBody>
      </p:sp>
      <p:pic>
        <p:nvPicPr>
          <p:cNvPr id="731" name="Google Shape;1593;p197" descr="Google Shape;1593;p1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4987" y="3284385"/>
            <a:ext cx="346128" cy="358272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1594;p197"/>
          <p:cNvSpPr txBox="1"/>
          <p:nvPr/>
        </p:nvSpPr>
        <p:spPr>
          <a:xfrm>
            <a:off x="3987399" y="3773838"/>
            <a:ext cx="100125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“Use machine learning!”</a:t>
            </a:r>
          </a:p>
        </p:txBody>
      </p:sp>
      <p:sp>
        <p:nvSpPr>
          <p:cNvPr id="733" name="Google Shape;1595;p197"/>
          <p:cNvSpPr txBox="1"/>
          <p:nvPr/>
        </p:nvSpPr>
        <p:spPr>
          <a:xfrm>
            <a:off x="5668774" y="3773850"/>
            <a:ext cx="112635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“Predictions are sent to our suppliers”</a:t>
            </a:r>
          </a:p>
        </p:txBody>
      </p:sp>
      <p:pic>
        <p:nvPicPr>
          <p:cNvPr id="734" name="Google Shape;1596;p197" descr="Google Shape;1596;p1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560" y="3290458"/>
            <a:ext cx="346126" cy="34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Google Shape;1597;p197" descr="Google Shape;1597;p1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8156" y="3290458"/>
            <a:ext cx="346126" cy="346126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Google Shape;1598;p197"/>
          <p:cNvSpPr txBox="1"/>
          <p:nvPr/>
        </p:nvSpPr>
        <p:spPr>
          <a:xfrm>
            <a:off x="7478194" y="3703988"/>
            <a:ext cx="124605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“We are partially closed due to the pandemic”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2" animBg="1" advAuto="0"/>
      <p:bldP spid="723" grpId="1" animBg="1" advAuto="0"/>
      <p:bldP spid="729" grpId="3" animBg="1" advAuto="0"/>
      <p:bldP spid="730" grpId="4" animBg="1" advAuto="0"/>
      <p:bldP spid="731" grpId="5" animBg="1" advAuto="0"/>
      <p:bldP spid="732" grpId="6" animBg="1" advAuto="0"/>
      <p:bldP spid="733" grpId="8" animBg="1" advAuto="0"/>
      <p:bldP spid="734" grpId="7" animBg="1" advAuto="0"/>
      <p:bldP spid="735" grpId="10" animBg="1" advAuto="0"/>
      <p:bldP spid="736" grpId="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1608;p199" descr="Google Shape;1608;p199"/>
          <p:cNvPicPr>
            <a:picLocks noChangeAspect="1"/>
          </p:cNvPicPr>
          <p:nvPr/>
        </p:nvPicPr>
        <p:blipFill>
          <a:blip r:embed="rId2">
            <a:alphaModFix amt="50000"/>
          </a:blip>
          <a:srcRect r="15390"/>
          <a:stretch>
            <a:fillRect/>
          </a:stretch>
        </p:blipFill>
        <p:spPr>
          <a:xfrm>
            <a:off x="1890599" y="0"/>
            <a:ext cx="7253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Google Shape;1609;p199"/>
          <p:cNvSpPr/>
          <p:nvPr/>
        </p:nvSpPr>
        <p:spPr>
          <a:xfrm>
            <a:off x="-1" y="-25"/>
            <a:ext cx="3827402" cy="5143501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Google Shape;1610;p199"/>
          <p:cNvSpPr txBox="1">
            <a:spLocks noGrp="1"/>
          </p:cNvSpPr>
          <p:nvPr>
            <p:ph type="body" sz="quarter" idx="4294967295"/>
          </p:nvPr>
        </p:nvSpPr>
        <p:spPr>
          <a:xfrm>
            <a:off x="98099" y="1634100"/>
            <a:ext cx="3917309" cy="18753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42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Welcome to the dark side of data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1615;p200"/>
          <p:cNvSpPr txBox="1">
            <a:spLocks noGrp="1"/>
          </p:cNvSpPr>
          <p:nvPr>
            <p:ph type="title"/>
          </p:nvPr>
        </p:nvSpPr>
        <p:spPr>
          <a:xfrm>
            <a:off x="113199" y="60949"/>
            <a:ext cx="8355602" cy="5940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Fundamentally AI understanding is probabilistic.</a:t>
            </a:r>
          </a:p>
        </p:txBody>
      </p:sp>
      <p:sp>
        <p:nvSpPr>
          <p:cNvPr id="743" name="Google Shape;1123;p138"/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46" name="Google Shape;1124;p138"/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44" name="Rectangle"/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745" name="Deterministic"/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747" name="Google Shape;1125;p138"/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50" name="Google Shape;1126;p138"/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748" name="Rectangle"/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749" name="Probabilistic"/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751" name="Google Shape;1127;p138"/>
          <p:cNvSpPr txBox="1"/>
          <p:nvPr/>
        </p:nvSpPr>
        <p:spPr>
          <a:xfrm>
            <a:off x="285750" y="2009775"/>
            <a:ext cx="3763500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4</a:t>
            </a:r>
          </a:p>
        </p:txBody>
      </p:sp>
      <p:sp>
        <p:nvSpPr>
          <p:cNvPr id="752" name="Google Shape;1128;p138"/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grpSp>
        <p:nvGrpSpPr>
          <p:cNvPr id="755" name="Google Shape;1129;p138"/>
          <p:cNvGrpSpPr/>
          <p:nvPr/>
        </p:nvGrpSpPr>
        <p:grpSpPr>
          <a:xfrm>
            <a:off x="24" y="4446124"/>
            <a:ext cx="9144001" cy="347951"/>
            <a:chOff x="0" y="0"/>
            <a:chExt cx="9144000" cy="347949"/>
          </a:xfrm>
        </p:grpSpPr>
        <p:sp>
          <p:nvSpPr>
            <p:cNvPr id="753" name="Rectangle"/>
            <p:cNvSpPr/>
            <p:nvPr/>
          </p:nvSpPr>
          <p:spPr>
            <a:xfrm>
              <a:off x="0" y="5824"/>
              <a:ext cx="9144000" cy="336302"/>
            </a:xfrm>
            <a:prstGeom prst="rect">
              <a:avLst/>
            </a:prstGeom>
            <a:gradFill flip="none" rotWithShape="1">
              <a:gsLst>
                <a:gs pos="0">
                  <a:srgbClr val="1A2846">
                    <a:alpha val="70196"/>
                  </a:srgbClr>
                </a:gs>
                <a:gs pos="100000">
                  <a:srgbClr val="1A2846">
                    <a:alpha val="15294"/>
                  </a:srgb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endParaRPr/>
            </a:p>
          </p:txBody>
        </p:sp>
        <p:sp>
          <p:nvSpPr>
            <p:cNvPr id="754" name="A calculator will always be right.  ML will be wrong immediately."/>
            <p:cNvSpPr txBox="1"/>
            <p:nvPr/>
          </p:nvSpPr>
          <p:spPr>
            <a:xfrm>
              <a:off x="0" y="0"/>
              <a:ext cx="9144000" cy="34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r>
                <a:t>A calculator will always be right.  ML will be wrong immediately.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59"/>
            <a:ext cx="7689599" cy="594002"/>
          </a:xfrm>
          <a:prstGeom prst="rect">
            <a:avLst/>
          </a:prstGeom>
        </p:spPr>
        <p:txBody>
          <a:bodyPr/>
          <a:lstStyle/>
          <a:p>
            <a:r>
              <a:t>Let’s put a model into production.</a:t>
            </a:r>
          </a:p>
        </p:txBody>
      </p:sp>
      <p:sp>
        <p:nvSpPr>
          <p:cNvPr id="758" name="Google Shape;1632;p201"/>
          <p:cNvSpPr/>
          <p:nvPr/>
        </p:nvSpPr>
        <p:spPr>
          <a:xfrm>
            <a:off x="7645324" y="1634050"/>
            <a:ext cx="911701" cy="7176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9" name="Google Shape;1633;p201"/>
          <p:cNvSpPr/>
          <p:nvPr/>
        </p:nvSpPr>
        <p:spPr>
          <a:xfrm>
            <a:off x="554525" y="1726750"/>
            <a:ext cx="640801" cy="6408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0" name="Google Shape;1634;p201"/>
          <p:cNvSpPr/>
          <p:nvPr/>
        </p:nvSpPr>
        <p:spPr>
          <a:xfrm>
            <a:off x="4399858" y="2310525"/>
            <a:ext cx="176401" cy="176401"/>
          </a:xfrm>
          <a:prstGeom prst="ellipse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1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2" name="Google Shape;1636;p201"/>
          <p:cNvSpPr/>
          <p:nvPr/>
        </p:nvSpPr>
        <p:spPr>
          <a:xfrm>
            <a:off x="3291199" y="2310525"/>
            <a:ext cx="2393701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35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5" name="Google Shape;1637;p201"/>
          <p:cNvGrpSpPr/>
          <p:nvPr/>
        </p:nvGrpSpPr>
        <p:grpSpPr>
          <a:xfrm>
            <a:off x="3796550" y="1250357"/>
            <a:ext cx="1383001" cy="1232709"/>
            <a:chOff x="0" y="0"/>
            <a:chExt cx="1382999" cy="1232708"/>
          </a:xfrm>
        </p:grpSpPr>
        <p:pic>
          <p:nvPicPr>
            <p:cNvPr id="763" name="Google Shape;1638;p201" descr="Google Shape;1638;p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090" y="341783"/>
              <a:ext cx="890819" cy="890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oogle Shape;1639;p201"/>
            <p:cNvSpPr txBox="1"/>
            <p:nvPr/>
          </p:nvSpPr>
          <p:spPr>
            <a:xfrm>
              <a:off x="0" y="-1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Build &amp; Validate a Model</a:t>
              </a:r>
            </a:p>
          </p:txBody>
        </p:sp>
      </p:grpSp>
      <p:grpSp>
        <p:nvGrpSpPr>
          <p:cNvPr id="768" name="Google Shape;1640;p201"/>
          <p:cNvGrpSpPr/>
          <p:nvPr/>
        </p:nvGrpSpPr>
        <p:grpSpPr>
          <a:xfrm>
            <a:off x="3987425" y="3284377"/>
            <a:ext cx="1001251" cy="837412"/>
            <a:chOff x="0" y="0"/>
            <a:chExt cx="1001250" cy="837411"/>
          </a:xfrm>
        </p:grpSpPr>
        <p:pic>
          <p:nvPicPr>
            <p:cNvPr id="766" name="Google Shape;1641;p201" descr="Google Shape;1641;p2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933" y="0"/>
              <a:ext cx="297386" cy="30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7" name="Google Shape;1642;p201"/>
            <p:cNvSpPr txBox="1"/>
            <p:nvPr/>
          </p:nvSpPr>
          <p:spPr>
            <a:xfrm>
              <a:off x="0" y="489461"/>
              <a:ext cx="1001251" cy="34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“Use machine learning!”</a:t>
              </a:r>
            </a:p>
          </p:txBody>
        </p:sp>
      </p:grpSp>
      <p:sp>
        <p:nvSpPr>
          <p:cNvPr id="769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Google Shape;1644;p201"/>
          <p:cNvSpPr/>
          <p:nvPr/>
        </p:nvSpPr>
        <p:spPr>
          <a:xfrm>
            <a:off x="4778412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88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73" name="Google Shape;1645;p201"/>
          <p:cNvGrpSpPr/>
          <p:nvPr/>
        </p:nvGrpSpPr>
        <p:grpSpPr>
          <a:xfrm>
            <a:off x="5603123" y="1250358"/>
            <a:ext cx="1383001" cy="1248609"/>
            <a:chOff x="0" y="0"/>
            <a:chExt cx="1382999" cy="1248608"/>
          </a:xfrm>
        </p:grpSpPr>
        <p:pic>
          <p:nvPicPr>
            <p:cNvPr id="771" name="Google Shape;1646;p201" descr="Google Shape;1646;p2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087" y="325882"/>
              <a:ext cx="906825" cy="922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Google Shape;1647;p201"/>
            <p:cNvSpPr txBox="1"/>
            <p:nvPr/>
          </p:nvSpPr>
          <p:spPr>
            <a:xfrm>
              <a:off x="0" y="0"/>
              <a:ext cx="1383000" cy="30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Deploy the Technology</a:t>
              </a:r>
            </a:p>
          </p:txBody>
        </p:sp>
      </p:grpSp>
      <p:sp>
        <p:nvSpPr>
          <p:cNvPr id="774" name="Google Shape;1648;p201"/>
          <p:cNvSpPr/>
          <p:nvPr/>
        </p:nvSpPr>
        <p:spPr>
          <a:xfrm>
            <a:off x="1834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75" name="Google Shape;1649;p201" descr="Google Shape;1649;p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11" y="1637790"/>
            <a:ext cx="799626" cy="799626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Google Shape;1650;p201"/>
          <p:cNvSpPr txBox="1"/>
          <p:nvPr/>
        </p:nvSpPr>
        <p:spPr>
          <a:xfrm>
            <a:off x="183425" y="1250357"/>
            <a:ext cx="1383000" cy="30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Business Strategy</a:t>
            </a:r>
          </a:p>
        </p:txBody>
      </p:sp>
      <p:grpSp>
        <p:nvGrpSpPr>
          <p:cNvPr id="779" name="Google Shape;1651;p201"/>
          <p:cNvGrpSpPr/>
          <p:nvPr/>
        </p:nvGrpSpPr>
        <p:grpSpPr>
          <a:xfrm>
            <a:off x="39800" y="3301222"/>
            <a:ext cx="1670250" cy="750716"/>
            <a:chOff x="0" y="0"/>
            <a:chExt cx="1670249" cy="750715"/>
          </a:xfrm>
        </p:grpSpPr>
        <p:sp>
          <p:nvSpPr>
            <p:cNvPr id="777" name="Google Shape;1652;p201"/>
            <p:cNvSpPr txBox="1"/>
            <p:nvPr/>
          </p:nvSpPr>
          <p:spPr>
            <a:xfrm>
              <a:off x="0" y="542465"/>
              <a:ext cx="1670250" cy="208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“Is this applicant qualified?”</a:t>
              </a:r>
            </a:p>
          </p:txBody>
        </p:sp>
        <p:pic>
          <p:nvPicPr>
            <p:cNvPr id="778" name="Google Shape;1653;p201" descr="Google Shape;1653;p2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049" y="0"/>
              <a:ext cx="346152" cy="346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0" name="Google Shape;1654;p201"/>
          <p:cNvSpPr/>
          <p:nvPr/>
        </p:nvSpPr>
        <p:spPr>
          <a:xfrm>
            <a:off x="1911524" y="2310525"/>
            <a:ext cx="2393702" cy="7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193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81" name="Google Shape;1655;p201" descr="Google Shape;1655;p2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075" y="1584190"/>
            <a:ext cx="906826" cy="906826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1656;p201"/>
          <p:cNvSpPr txBox="1"/>
          <p:nvPr/>
        </p:nvSpPr>
        <p:spPr>
          <a:xfrm>
            <a:off x="1989988" y="1250357"/>
            <a:ext cx="1383001" cy="30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Collect Data</a:t>
            </a:r>
          </a:p>
        </p:txBody>
      </p:sp>
      <p:grpSp>
        <p:nvGrpSpPr>
          <p:cNvPr id="790" name="Google Shape;1657;p201"/>
          <p:cNvGrpSpPr/>
          <p:nvPr/>
        </p:nvGrpSpPr>
        <p:grpSpPr>
          <a:xfrm>
            <a:off x="1880713" y="3241223"/>
            <a:ext cx="1601551" cy="880566"/>
            <a:chOff x="0" y="0"/>
            <a:chExt cx="1601550" cy="880564"/>
          </a:xfrm>
        </p:grpSpPr>
        <p:sp>
          <p:nvSpPr>
            <p:cNvPr id="783" name="Google Shape;1658;p201"/>
            <p:cNvSpPr txBox="1"/>
            <p:nvPr/>
          </p:nvSpPr>
          <p:spPr>
            <a:xfrm>
              <a:off x="0" y="532615"/>
              <a:ext cx="1601550" cy="34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“Edu, Employment Type, Employment Length”</a:t>
              </a:r>
            </a:p>
          </p:txBody>
        </p:sp>
        <p:grpSp>
          <p:nvGrpSpPr>
            <p:cNvPr id="789" name="Google Shape;1659;p201"/>
            <p:cNvGrpSpPr/>
            <p:nvPr/>
          </p:nvGrpSpPr>
          <p:grpSpPr>
            <a:xfrm>
              <a:off x="168627" y="0"/>
              <a:ext cx="1264296" cy="444601"/>
              <a:chOff x="0" y="0"/>
              <a:chExt cx="1264296" cy="444599"/>
            </a:xfrm>
          </p:grpSpPr>
          <p:sp>
            <p:nvSpPr>
              <p:cNvPr id="784" name="Google Shape;1660;p201"/>
              <p:cNvSpPr/>
              <p:nvPr/>
            </p:nvSpPr>
            <p:spPr>
              <a:xfrm flipH="1">
                <a:off x="402611" y="0"/>
                <a:ext cx="1" cy="444601"/>
              </a:xfrm>
              <a:prstGeom prst="line">
                <a:avLst/>
              </a:prstGeom>
              <a:noFill/>
              <a:ln w="9525" cap="flat">
                <a:solidFill>
                  <a:srgbClr val="7D96AC"/>
                </a:solidFill>
                <a:prstDash val="solid"/>
                <a:round/>
              </a:ln>
              <a:effectLst>
                <a:outerShdw blurRad="63500" dist="19050" dir="5400000" rotWithShape="0">
                  <a:srgbClr val="7D96AC">
                    <a:alpha val="5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Google Shape;1661;p201"/>
              <p:cNvSpPr/>
              <p:nvPr/>
            </p:nvSpPr>
            <p:spPr>
              <a:xfrm>
                <a:off x="861684" y="0"/>
                <a:ext cx="1" cy="444601"/>
              </a:xfrm>
              <a:prstGeom prst="line">
                <a:avLst/>
              </a:prstGeom>
              <a:noFill/>
              <a:ln w="9525" cap="flat">
                <a:solidFill>
                  <a:srgbClr val="7D96AC"/>
                </a:solidFill>
                <a:prstDash val="solid"/>
                <a:round/>
              </a:ln>
              <a:effectLst>
                <a:outerShdw blurRad="63500" dist="19050" dir="5400000" rotWithShape="0">
                  <a:srgbClr val="7D96AC">
                    <a:alpha val="5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786" name="Google Shape;1662;p201" descr="Google Shape;1662;p20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49224"/>
                <a:ext cx="346151" cy="346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7" name="Google Shape;1663;p201" descr="Google Shape;1663;p20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073" y="49224"/>
                <a:ext cx="346151" cy="346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8" name="Google Shape;1664;p201" descr="Google Shape;1664;p20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146" y="49224"/>
                <a:ext cx="346151" cy="346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93" name="Google Shape;1665;p201"/>
          <p:cNvGrpSpPr/>
          <p:nvPr/>
        </p:nvGrpSpPr>
        <p:grpSpPr>
          <a:xfrm>
            <a:off x="5731448" y="3301224"/>
            <a:ext cx="1126351" cy="820577"/>
            <a:chOff x="0" y="0"/>
            <a:chExt cx="1126350" cy="820576"/>
          </a:xfrm>
        </p:grpSpPr>
        <p:sp>
          <p:nvSpPr>
            <p:cNvPr id="791" name="Google Shape;1666;p201"/>
            <p:cNvSpPr txBox="1"/>
            <p:nvPr/>
          </p:nvSpPr>
          <p:spPr>
            <a:xfrm>
              <a:off x="0" y="472626"/>
              <a:ext cx="1126351" cy="34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Build a webapp for personnel.</a:t>
              </a:r>
            </a:p>
          </p:txBody>
        </p:sp>
        <p:pic>
          <p:nvPicPr>
            <p:cNvPr id="792" name="Google Shape;1667;p201" descr="Google Shape;1667;p20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0100" y="0"/>
              <a:ext cx="346152" cy="346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" grpId="3" animBg="1" advAuto="0"/>
      <p:bldP spid="779" grpId="1" animBg="1" advAuto="0"/>
      <p:bldP spid="790" grpId="2" animBg="1" advAuto="0"/>
      <p:bldP spid="793" grpId="4" animBg="1" advAuto="0"/>
    </p:bldLst>
  </p:timing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1142</Words>
  <Application>Microsoft Macintosh PowerPoint</Application>
  <PresentationFormat>On-screen Show (16:9)</PresentationFormat>
  <Paragraphs>204</Paragraphs>
  <Slides>45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Helvetica</vt:lpstr>
      <vt:lpstr>Roboto</vt:lpstr>
      <vt:lpstr>Roboto Light</vt:lpstr>
      <vt:lpstr>DataRobot – Presentation Master Dark</vt:lpstr>
      <vt:lpstr>PowerPoint Presentation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cutoff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Sometimes success is more important.</vt:lpstr>
      <vt:lpstr>Sometimes success is more important.</vt:lpstr>
      <vt:lpstr>What about avoiding the poor outcome?</vt:lpstr>
      <vt:lpstr>What about avoiding the poor outcome?</vt:lpstr>
      <vt:lpstr>PowerPoint Presentation</vt:lpstr>
      <vt:lpstr>PowerPoint Presentation</vt:lpstr>
      <vt:lpstr>PowerPoint Presentation</vt:lpstr>
      <vt:lpstr>All aboard the AI Hype Train!</vt:lpstr>
      <vt:lpstr>Get off my lawn! AI is just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Despite the hype train, LLMs have limitations.</vt:lpstr>
      <vt:lpstr>Fails at simple tasks.</vt:lpstr>
      <vt:lpstr>Model Choice Matters.</vt:lpstr>
      <vt:lpstr>Hallucinations.</vt:lpstr>
      <vt:lpstr>Prompting really matters.</vt:lpstr>
      <vt:lpstr>Knowledge of the physical world is incomplete.</vt:lpstr>
      <vt:lpstr>No concept if what it will do in the future.</vt:lpstr>
      <vt:lpstr>Let alone bad actors trying to elicit bad behaviors.</vt:lpstr>
      <vt:lpstr>Realistically there is a lot of promise.</vt:lpstr>
      <vt:lpstr>Problem solving agent workflows are emerging.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4</cp:revision>
  <dcterms:modified xsi:type="dcterms:W3CDTF">2024-04-07T00:04:36Z</dcterms:modified>
</cp:coreProperties>
</file>